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6858000" cy="9144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FF"/>
    <a:srgbClr val="FF6600"/>
    <a:srgbClr val="CCFFFF"/>
    <a:srgbClr val="FFCCFF"/>
    <a:srgbClr val="EAEAEA"/>
    <a:srgbClr val="FFFF99"/>
    <a:srgbClr val="FFFFFF"/>
    <a:srgbClr val="00FF00"/>
    <a:srgbClr val="FF00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91" autoAdjust="0"/>
    <p:restoredTop sz="92703" autoAdjust="0"/>
  </p:normalViewPr>
  <p:slideViewPr>
    <p:cSldViewPr>
      <p:cViewPr varScale="1">
        <p:scale>
          <a:sx n="64" d="100"/>
          <a:sy n="64" d="100"/>
        </p:scale>
        <p:origin x="2294" y="82"/>
      </p:cViewPr>
      <p:guideLst>
        <p:guide orient="horz" pos="2880"/>
        <p:guide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376" cy="493855"/>
          </a:xfrm>
          <a:prstGeom prst="rect">
            <a:avLst/>
          </a:prstGeom>
        </p:spPr>
        <p:txBody>
          <a:bodyPr vert="horz" lIns="88071" tIns="44035" rIns="88071" bIns="4403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873" y="0"/>
            <a:ext cx="2918375" cy="493855"/>
          </a:xfrm>
          <a:prstGeom prst="rect">
            <a:avLst/>
          </a:prstGeom>
        </p:spPr>
        <p:txBody>
          <a:bodyPr vert="horz" lIns="88071" tIns="44035" rIns="88071" bIns="44035" rtlCol="0"/>
          <a:lstStyle>
            <a:lvl1pPr algn="r">
              <a:defRPr sz="1200"/>
            </a:lvl1pPr>
          </a:lstStyle>
          <a:p>
            <a:fld id="{A105C13C-2A71-4654-854B-86E2B270E97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2459"/>
            <a:ext cx="2918376" cy="493855"/>
          </a:xfrm>
          <a:prstGeom prst="rect">
            <a:avLst/>
          </a:prstGeom>
        </p:spPr>
        <p:txBody>
          <a:bodyPr vert="horz" lIns="88071" tIns="44035" rIns="88071" bIns="4403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873" y="9372459"/>
            <a:ext cx="2918375" cy="493855"/>
          </a:xfrm>
          <a:prstGeom prst="rect">
            <a:avLst/>
          </a:prstGeom>
        </p:spPr>
        <p:txBody>
          <a:bodyPr vert="horz" lIns="88071" tIns="44035" rIns="88071" bIns="44035" rtlCol="0" anchor="b"/>
          <a:lstStyle>
            <a:lvl1pPr algn="r">
              <a:defRPr sz="1200"/>
            </a:lvl1pPr>
          </a:lstStyle>
          <a:p>
            <a:fld id="{4E85BD0B-45E4-4799-B0A9-B8E076839A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365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233" cy="494464"/>
          </a:xfrm>
          <a:prstGeom prst="rect">
            <a:avLst/>
          </a:prstGeom>
        </p:spPr>
        <p:txBody>
          <a:bodyPr vert="horz" lIns="87551" tIns="43776" rIns="87551" bIns="43776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028" y="2"/>
            <a:ext cx="2919233" cy="494464"/>
          </a:xfrm>
          <a:prstGeom prst="rect">
            <a:avLst/>
          </a:prstGeom>
        </p:spPr>
        <p:txBody>
          <a:bodyPr vert="horz" lIns="87551" tIns="43776" rIns="87551" bIns="43776" rtlCol="0"/>
          <a:lstStyle>
            <a:lvl1pPr algn="r">
              <a:defRPr sz="1100"/>
            </a:lvl1pPr>
          </a:lstStyle>
          <a:p>
            <a:fld id="{1A389CDC-88D5-4E25-AF62-DF4BA0768B91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51" tIns="43776" rIns="87551" bIns="4377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2974" y="4748691"/>
            <a:ext cx="5389815" cy="3883761"/>
          </a:xfrm>
          <a:prstGeom prst="rect">
            <a:avLst/>
          </a:prstGeom>
        </p:spPr>
        <p:txBody>
          <a:bodyPr vert="horz" lIns="87551" tIns="43776" rIns="87551" bIns="4377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850"/>
            <a:ext cx="2919233" cy="494464"/>
          </a:xfrm>
          <a:prstGeom prst="rect">
            <a:avLst/>
          </a:prstGeom>
        </p:spPr>
        <p:txBody>
          <a:bodyPr vert="horz" lIns="87551" tIns="43776" rIns="87551" bIns="43776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028" y="9371850"/>
            <a:ext cx="2919233" cy="494464"/>
          </a:xfrm>
          <a:prstGeom prst="rect">
            <a:avLst/>
          </a:prstGeom>
        </p:spPr>
        <p:txBody>
          <a:bodyPr vert="horz" lIns="87551" tIns="43776" rIns="87551" bIns="43776" rtlCol="0" anchor="b"/>
          <a:lstStyle>
            <a:lvl1pPr algn="r">
              <a:defRPr sz="1100"/>
            </a:lvl1pPr>
          </a:lstStyle>
          <a:p>
            <a:fld id="{880B6288-2BF6-4286-BF19-4AB32FD052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895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0B6288-2BF6-4286-BF19-4AB32FD0524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383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58DA9-B043-44DB-9CFD-70AE093D6A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168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01AE6-376B-4901-B8E6-C7A7EB2B3D8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816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824E6-6EBE-4D67-BA26-B35D17333F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812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F2295-4AD0-4F20-A739-D7177942A1A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25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B67B1-BF3F-4E1E-A349-9E83A197C4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5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C06C7-63B8-49C3-9D6F-5CF01403B5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601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77F5-938E-4B17-B204-EB78690987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235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28C76-4073-4D97-ACFE-D237CF84D6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3770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9E0BB-B26B-4829-AE4D-BBE863204D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227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6E80E-A982-48CA-9B93-AB14A8EFA2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254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C6328-A16C-4729-98C8-5D8CA919F6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207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B0C76E-E17E-4702-8BDF-2CD3226B398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正方形/長方形 236">
            <a:extLst>
              <a:ext uri="{FF2B5EF4-FFF2-40B4-BE49-F238E27FC236}">
                <a16:creationId xmlns:a16="http://schemas.microsoft.com/office/drawing/2014/main" id="{2C1E97C9-E793-40CA-A9CB-3331FD275695}"/>
              </a:ext>
            </a:extLst>
          </p:cNvPr>
          <p:cNvSpPr/>
          <p:nvPr/>
        </p:nvSpPr>
        <p:spPr>
          <a:xfrm>
            <a:off x="684575" y="4114791"/>
            <a:ext cx="5475302" cy="755589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40181AEA-4EB7-4BFD-B719-CFBC30E4724F}"/>
              </a:ext>
            </a:extLst>
          </p:cNvPr>
          <p:cNvSpPr/>
          <p:nvPr/>
        </p:nvSpPr>
        <p:spPr>
          <a:xfrm>
            <a:off x="687962" y="807564"/>
            <a:ext cx="5482077" cy="277000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rgbClr val="0070C0"/>
                </a:solidFill>
              </a:rPr>
              <a:t>登録申請　（随時受付）　</a:t>
            </a:r>
            <a:r>
              <a:rPr lang="en-US" altLang="ja-JP" sz="1200" b="1" dirty="0">
                <a:solidFill>
                  <a:srgbClr val="0070C0"/>
                </a:solidFill>
              </a:rPr>
              <a:t>※</a:t>
            </a:r>
            <a:r>
              <a:rPr lang="ja-JP" altLang="en-US" sz="1200" b="1" dirty="0">
                <a:solidFill>
                  <a:srgbClr val="0070C0"/>
                </a:solidFill>
              </a:rPr>
              <a:t>受注前に提出</a:t>
            </a:r>
            <a:endParaRPr kumimoji="1" lang="ja-JP" altLang="en-US" sz="1050" b="1" dirty="0">
              <a:solidFill>
                <a:srgbClr val="0070C0"/>
              </a:solidFill>
            </a:endParaRPr>
          </a:p>
        </p:txBody>
      </p:sp>
      <p:sp>
        <p:nvSpPr>
          <p:cNvPr id="59" name="ホームベース 8">
            <a:extLst>
              <a:ext uri="{FF2B5EF4-FFF2-40B4-BE49-F238E27FC236}">
                <a16:creationId xmlns:a16="http://schemas.microsoft.com/office/drawing/2014/main" id="{9544CCF5-BA21-41EF-BE26-E566D5664C36}"/>
              </a:ext>
            </a:extLst>
          </p:cNvPr>
          <p:cNvSpPr/>
          <p:nvPr/>
        </p:nvSpPr>
        <p:spPr>
          <a:xfrm>
            <a:off x="116632" y="190063"/>
            <a:ext cx="2244675" cy="521383"/>
          </a:xfrm>
          <a:prstGeom prst="homePlate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chemeClr val="bg1"/>
                </a:solidFill>
              </a:rPr>
              <a:t>提出書類と手続きの流れ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88F717E7-98ED-496C-8CB9-D0460D64FE35}"/>
              </a:ext>
            </a:extLst>
          </p:cNvPr>
          <p:cNvSpPr/>
          <p:nvPr/>
        </p:nvSpPr>
        <p:spPr>
          <a:xfrm>
            <a:off x="691349" y="1142028"/>
            <a:ext cx="5475302" cy="755589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四角形: メモ 182">
            <a:extLst>
              <a:ext uri="{FF2B5EF4-FFF2-40B4-BE49-F238E27FC236}">
                <a16:creationId xmlns:a16="http://schemas.microsoft.com/office/drawing/2014/main" id="{D4E76ED1-41CD-439E-8D35-6918A35ED79C}"/>
              </a:ext>
            </a:extLst>
          </p:cNvPr>
          <p:cNvSpPr/>
          <p:nvPr/>
        </p:nvSpPr>
        <p:spPr>
          <a:xfrm>
            <a:off x="3184008" y="1222709"/>
            <a:ext cx="2255646" cy="610251"/>
          </a:xfrm>
          <a:prstGeom prst="foldedCorner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9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その他市長が必要と認める書類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必要に応じて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0" name="四角形: メモ 189">
            <a:extLst>
              <a:ext uri="{FF2B5EF4-FFF2-40B4-BE49-F238E27FC236}">
                <a16:creationId xmlns:a16="http://schemas.microsoft.com/office/drawing/2014/main" id="{C6B1EDA9-CD65-40A3-B434-FA92A139261E}"/>
              </a:ext>
            </a:extLst>
          </p:cNvPr>
          <p:cNvSpPr/>
          <p:nvPr/>
        </p:nvSpPr>
        <p:spPr>
          <a:xfrm>
            <a:off x="1166812" y="1226860"/>
            <a:ext cx="1067992" cy="610251"/>
          </a:xfrm>
          <a:prstGeom prst="foldedCorner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登録申請書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36" name="Picture 2" descr="算数・数学のマーク「＋（正符号）」">
            <a:extLst>
              <a:ext uri="{FF2B5EF4-FFF2-40B4-BE49-F238E27FC236}">
                <a16:creationId xmlns:a16="http://schemas.microsoft.com/office/drawing/2014/main" id="{90B4F648-CF15-4350-BB4A-F07658A76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07996" y="1428125"/>
            <a:ext cx="204541" cy="20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5" name="テキスト ボックス 274">
            <a:extLst>
              <a:ext uri="{FF2B5EF4-FFF2-40B4-BE49-F238E27FC236}">
                <a16:creationId xmlns:a16="http://schemas.microsoft.com/office/drawing/2014/main" id="{53575729-9832-480F-822E-8A5690643168}"/>
              </a:ext>
            </a:extLst>
          </p:cNvPr>
          <p:cNvSpPr txBox="1"/>
          <p:nvPr/>
        </p:nvSpPr>
        <p:spPr>
          <a:xfrm>
            <a:off x="1700808" y="770702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①</a:t>
            </a:r>
          </a:p>
        </p:txBody>
      </p:sp>
      <p:sp>
        <p:nvSpPr>
          <p:cNvPr id="282" name="矢印: 下 281">
            <a:extLst>
              <a:ext uri="{FF2B5EF4-FFF2-40B4-BE49-F238E27FC236}">
                <a16:creationId xmlns:a16="http://schemas.microsoft.com/office/drawing/2014/main" id="{01C5F8B5-B2BE-49C3-A2CC-F573F8B766A6}"/>
              </a:ext>
            </a:extLst>
          </p:cNvPr>
          <p:cNvSpPr/>
          <p:nvPr/>
        </p:nvSpPr>
        <p:spPr>
          <a:xfrm>
            <a:off x="3176656" y="1944389"/>
            <a:ext cx="504689" cy="244768"/>
          </a:xfrm>
          <a:prstGeom prst="downArrow">
            <a:avLst/>
          </a:prstGeom>
          <a:solidFill>
            <a:srgbClr val="00B0F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BB5C0C52-ABC5-45A3-8E06-4F40422486B0}"/>
              </a:ext>
            </a:extLst>
          </p:cNvPr>
          <p:cNvSpPr/>
          <p:nvPr/>
        </p:nvSpPr>
        <p:spPr>
          <a:xfrm>
            <a:off x="3184008" y="1214008"/>
            <a:ext cx="423246" cy="1636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11B89BE8-756A-46A8-8B05-0071EF102A44}"/>
              </a:ext>
            </a:extLst>
          </p:cNvPr>
          <p:cNvSpPr txBox="1"/>
          <p:nvPr/>
        </p:nvSpPr>
        <p:spPr>
          <a:xfrm>
            <a:off x="3121209" y="1198298"/>
            <a:ext cx="5488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/>
              <a:t>添付書類</a:t>
            </a:r>
            <a:endParaRPr kumimoji="1" lang="ja-JP" altLang="en-US" sz="700" dirty="0"/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1C127130-04EB-4F43-A4CD-E65B3483BE21}"/>
              </a:ext>
            </a:extLst>
          </p:cNvPr>
          <p:cNvSpPr/>
          <p:nvPr/>
        </p:nvSpPr>
        <p:spPr>
          <a:xfrm>
            <a:off x="694963" y="2241178"/>
            <a:ext cx="5482077" cy="277000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rgbClr val="0070C0"/>
                </a:solidFill>
              </a:rPr>
              <a:t>生活環境課へ提出</a:t>
            </a:r>
            <a:endParaRPr kumimoji="1" lang="ja-JP" altLang="en-US" sz="1050" b="1" dirty="0">
              <a:solidFill>
                <a:srgbClr val="0070C0"/>
              </a:solidFill>
            </a:endParaRP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82B2A4EE-5628-40CB-B974-1FB2575198CD}"/>
              </a:ext>
            </a:extLst>
          </p:cNvPr>
          <p:cNvSpPr txBox="1"/>
          <p:nvPr/>
        </p:nvSpPr>
        <p:spPr>
          <a:xfrm>
            <a:off x="2410714" y="219687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②</a:t>
            </a:r>
            <a:endParaRPr kumimoji="1" lang="ja-JP" altLang="en-US" b="1" dirty="0"/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55075D9A-6425-49C8-A9D0-3A1888F50B0E}"/>
              </a:ext>
            </a:extLst>
          </p:cNvPr>
          <p:cNvSpPr/>
          <p:nvPr/>
        </p:nvSpPr>
        <p:spPr>
          <a:xfrm>
            <a:off x="691349" y="2571649"/>
            <a:ext cx="5475302" cy="849673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0694E142-514B-4DB8-8DBA-FC93E60724FF}"/>
              </a:ext>
            </a:extLst>
          </p:cNvPr>
          <p:cNvSpPr/>
          <p:nvPr/>
        </p:nvSpPr>
        <p:spPr>
          <a:xfrm>
            <a:off x="1412776" y="2628233"/>
            <a:ext cx="864096" cy="7226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受理審査</a:t>
            </a:r>
            <a:endParaRPr kumimoji="1" lang="ja-JP" altLang="en-US" sz="1050" b="1" dirty="0">
              <a:solidFill>
                <a:schemeClr val="bg1"/>
              </a:solidFill>
            </a:endParaRPr>
          </a:p>
        </p:txBody>
      </p:sp>
      <p:sp>
        <p:nvSpPr>
          <p:cNvPr id="174" name="矢印: 下 173">
            <a:extLst>
              <a:ext uri="{FF2B5EF4-FFF2-40B4-BE49-F238E27FC236}">
                <a16:creationId xmlns:a16="http://schemas.microsoft.com/office/drawing/2014/main" id="{7FB64C50-329B-46E1-B602-71AA36B1F75B}"/>
              </a:ext>
            </a:extLst>
          </p:cNvPr>
          <p:cNvSpPr/>
          <p:nvPr/>
        </p:nvSpPr>
        <p:spPr>
          <a:xfrm rot="16200000">
            <a:off x="2305887" y="2876223"/>
            <a:ext cx="504689" cy="244768"/>
          </a:xfrm>
          <a:prstGeom prst="downArrow">
            <a:avLst/>
          </a:prstGeom>
          <a:solidFill>
            <a:srgbClr val="00B0F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D414A80C-2B08-456C-81A8-ECAFD50BD00D}"/>
              </a:ext>
            </a:extLst>
          </p:cNvPr>
          <p:cNvSpPr/>
          <p:nvPr/>
        </p:nvSpPr>
        <p:spPr>
          <a:xfrm>
            <a:off x="2839590" y="2637269"/>
            <a:ext cx="1178820" cy="7226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施行登録業者</a:t>
            </a:r>
            <a:endParaRPr kumimoji="1" lang="en-US" altLang="ja-JP" sz="12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の決定</a:t>
            </a:r>
            <a:endParaRPr kumimoji="1" lang="ja-JP" altLang="en-US" sz="1050" b="1" dirty="0">
              <a:solidFill>
                <a:schemeClr val="bg1"/>
              </a:solidFill>
            </a:endParaRPr>
          </a:p>
        </p:txBody>
      </p:sp>
      <p:sp>
        <p:nvSpPr>
          <p:cNvPr id="181" name="矢印: 下 180">
            <a:extLst>
              <a:ext uri="{FF2B5EF4-FFF2-40B4-BE49-F238E27FC236}">
                <a16:creationId xmlns:a16="http://schemas.microsoft.com/office/drawing/2014/main" id="{C9161D22-EEE1-4A41-ABB0-910E29B6E1C6}"/>
              </a:ext>
            </a:extLst>
          </p:cNvPr>
          <p:cNvSpPr/>
          <p:nvPr/>
        </p:nvSpPr>
        <p:spPr>
          <a:xfrm rot="16200000">
            <a:off x="4047425" y="2867189"/>
            <a:ext cx="504689" cy="244768"/>
          </a:xfrm>
          <a:prstGeom prst="downArrow">
            <a:avLst/>
          </a:prstGeom>
          <a:solidFill>
            <a:srgbClr val="00B0F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0F65B4B3-342D-4D15-8E1C-094DDE4E053C}"/>
              </a:ext>
            </a:extLst>
          </p:cNvPr>
          <p:cNvSpPr/>
          <p:nvPr/>
        </p:nvSpPr>
        <p:spPr>
          <a:xfrm>
            <a:off x="4581128" y="2633695"/>
            <a:ext cx="1242920" cy="7226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市ホームページ</a:t>
            </a:r>
            <a:endParaRPr kumimoji="1" lang="en-US" altLang="ja-JP" sz="12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市広報にて公表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  <p:sp>
        <p:nvSpPr>
          <p:cNvPr id="184" name="矢印: 下 183">
            <a:extLst>
              <a:ext uri="{FF2B5EF4-FFF2-40B4-BE49-F238E27FC236}">
                <a16:creationId xmlns:a16="http://schemas.microsoft.com/office/drawing/2014/main" id="{0A724ABF-D151-4D26-81C3-9D9F3BD40419}"/>
              </a:ext>
            </a:extLst>
          </p:cNvPr>
          <p:cNvSpPr/>
          <p:nvPr/>
        </p:nvSpPr>
        <p:spPr>
          <a:xfrm>
            <a:off x="3176655" y="4923854"/>
            <a:ext cx="504689" cy="216187"/>
          </a:xfrm>
          <a:prstGeom prst="downArrow">
            <a:avLst/>
          </a:prstGeom>
          <a:solidFill>
            <a:srgbClr val="00B0F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61D0BE05-3858-498E-B3D9-D1157868BAE4}"/>
              </a:ext>
            </a:extLst>
          </p:cNvPr>
          <p:cNvSpPr/>
          <p:nvPr/>
        </p:nvSpPr>
        <p:spPr>
          <a:xfrm>
            <a:off x="684575" y="3775000"/>
            <a:ext cx="5492465" cy="277000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rgbClr val="0070C0"/>
                </a:solidFill>
              </a:rPr>
              <a:t>登録内容に変更が生じた場合・登録を解除したい場合</a:t>
            </a:r>
            <a:endParaRPr kumimoji="1" lang="ja-JP" altLang="en-US" sz="1050" b="1" dirty="0">
              <a:solidFill>
                <a:srgbClr val="0070C0"/>
              </a:solidFill>
            </a:endParaRPr>
          </a:p>
        </p:txBody>
      </p:sp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61F4D5A7-B956-4322-AD5D-9DBB12193A34}"/>
              </a:ext>
            </a:extLst>
          </p:cNvPr>
          <p:cNvSpPr txBox="1"/>
          <p:nvPr/>
        </p:nvSpPr>
        <p:spPr>
          <a:xfrm>
            <a:off x="1283706" y="372883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③</a:t>
            </a:r>
          </a:p>
        </p:txBody>
      </p:sp>
      <p:sp>
        <p:nvSpPr>
          <p:cNvPr id="204" name="四角形: メモ 203">
            <a:extLst>
              <a:ext uri="{FF2B5EF4-FFF2-40B4-BE49-F238E27FC236}">
                <a16:creationId xmlns:a16="http://schemas.microsoft.com/office/drawing/2014/main" id="{AF54AE48-E708-4336-B64F-074EF32F9A85}"/>
              </a:ext>
            </a:extLst>
          </p:cNvPr>
          <p:cNvSpPr/>
          <p:nvPr/>
        </p:nvSpPr>
        <p:spPr>
          <a:xfrm>
            <a:off x="3628731" y="4172366"/>
            <a:ext cx="2255646" cy="610251"/>
          </a:xfrm>
          <a:prstGeom prst="foldedCorner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9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その他市長が必要と認める書類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必要に応じて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0" name="四角形: メモ 209">
            <a:extLst>
              <a:ext uri="{FF2B5EF4-FFF2-40B4-BE49-F238E27FC236}">
                <a16:creationId xmlns:a16="http://schemas.microsoft.com/office/drawing/2014/main" id="{42425DBA-ABCB-48CB-8BE6-8BC8712AF454}"/>
              </a:ext>
            </a:extLst>
          </p:cNvPr>
          <p:cNvSpPr/>
          <p:nvPr/>
        </p:nvSpPr>
        <p:spPr>
          <a:xfrm>
            <a:off x="1053267" y="4172367"/>
            <a:ext cx="1984209" cy="610251"/>
          </a:xfrm>
          <a:prstGeom prst="foldedCorner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登録内容変更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(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廃止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)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申請書</a:t>
            </a:r>
            <a:endParaRPr kumimoji="1"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11" name="Picture 2" descr="算数・数学のマーク「＋（正符号）」">
            <a:extLst>
              <a:ext uri="{FF2B5EF4-FFF2-40B4-BE49-F238E27FC236}">
                <a16:creationId xmlns:a16="http://schemas.microsoft.com/office/drawing/2014/main" id="{34B9C4F3-BF21-41B1-99B5-19D422CE7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234137" y="4391430"/>
            <a:ext cx="204541" cy="20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" name="正方形/長方形 211">
            <a:extLst>
              <a:ext uri="{FF2B5EF4-FFF2-40B4-BE49-F238E27FC236}">
                <a16:creationId xmlns:a16="http://schemas.microsoft.com/office/drawing/2014/main" id="{96292DFE-3133-472B-8EC4-FA93881A94C7}"/>
              </a:ext>
            </a:extLst>
          </p:cNvPr>
          <p:cNvSpPr/>
          <p:nvPr/>
        </p:nvSpPr>
        <p:spPr>
          <a:xfrm>
            <a:off x="3628731" y="4165448"/>
            <a:ext cx="423246" cy="1636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" name="テキスト ボックス 215">
            <a:extLst>
              <a:ext uri="{FF2B5EF4-FFF2-40B4-BE49-F238E27FC236}">
                <a16:creationId xmlns:a16="http://schemas.microsoft.com/office/drawing/2014/main" id="{9CCFB859-7667-4AAC-8B0B-30B22A2C2C1B}"/>
              </a:ext>
            </a:extLst>
          </p:cNvPr>
          <p:cNvSpPr txBox="1"/>
          <p:nvPr/>
        </p:nvSpPr>
        <p:spPr>
          <a:xfrm>
            <a:off x="3565932" y="4150263"/>
            <a:ext cx="5488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/>
              <a:t>添付書類</a:t>
            </a:r>
            <a:endParaRPr kumimoji="1" lang="ja-JP" altLang="en-US" sz="700" dirty="0"/>
          </a:p>
        </p:txBody>
      </p:sp>
      <p:cxnSp>
        <p:nvCxnSpPr>
          <p:cNvPr id="239" name="直線コネクタ 238">
            <a:extLst>
              <a:ext uri="{FF2B5EF4-FFF2-40B4-BE49-F238E27FC236}">
                <a16:creationId xmlns:a16="http://schemas.microsoft.com/office/drawing/2014/main" id="{85C114BF-987D-4545-B016-4E4C1FA62882}"/>
              </a:ext>
            </a:extLst>
          </p:cNvPr>
          <p:cNvCxnSpPr>
            <a:cxnSpLocks/>
          </p:cNvCxnSpPr>
          <p:nvPr/>
        </p:nvCxnSpPr>
        <p:spPr>
          <a:xfrm rot="16200000">
            <a:off x="3429001" y="264009"/>
            <a:ext cx="0" cy="6732000"/>
          </a:xfrm>
          <a:prstGeom prst="line">
            <a:avLst/>
          </a:prstGeom>
          <a:ln w="19050">
            <a:solidFill>
              <a:schemeClr val="bg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F848441-2FB1-4AE0-B846-F6964927608A}"/>
              </a:ext>
            </a:extLst>
          </p:cNvPr>
          <p:cNvSpPr/>
          <p:nvPr/>
        </p:nvSpPr>
        <p:spPr>
          <a:xfrm>
            <a:off x="700431" y="5207772"/>
            <a:ext cx="5482077" cy="277000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rgbClr val="0070C0"/>
                </a:solidFill>
              </a:rPr>
              <a:t>生活環境課へ提出</a:t>
            </a:r>
            <a:endParaRPr kumimoji="1" lang="ja-JP" altLang="en-US" sz="1050" b="1" dirty="0">
              <a:solidFill>
                <a:srgbClr val="0070C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672FEC7-0F62-4B3E-B769-8CCFB831A2C5}"/>
              </a:ext>
            </a:extLst>
          </p:cNvPr>
          <p:cNvSpPr txBox="1"/>
          <p:nvPr/>
        </p:nvSpPr>
        <p:spPr>
          <a:xfrm>
            <a:off x="2349680" y="5161606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/>
              <a:t>④</a:t>
            </a:r>
            <a:endParaRPr kumimoji="1" lang="ja-JP" altLang="en-US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084D724-4C32-4299-B065-E286D1963DD2}"/>
              </a:ext>
            </a:extLst>
          </p:cNvPr>
          <p:cNvSpPr/>
          <p:nvPr/>
        </p:nvSpPr>
        <p:spPr>
          <a:xfrm>
            <a:off x="698350" y="5540479"/>
            <a:ext cx="5475302" cy="849673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5B72511-D3F1-4F56-A659-96EEFCBF57BF}"/>
              </a:ext>
            </a:extLst>
          </p:cNvPr>
          <p:cNvSpPr/>
          <p:nvPr/>
        </p:nvSpPr>
        <p:spPr>
          <a:xfrm>
            <a:off x="1412776" y="5603975"/>
            <a:ext cx="864096" cy="7226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受理審査</a:t>
            </a:r>
            <a:endParaRPr kumimoji="1" lang="ja-JP" altLang="en-US" sz="1050" b="1" dirty="0">
              <a:solidFill>
                <a:schemeClr val="bg1"/>
              </a:solidFill>
            </a:endParaRPr>
          </a:p>
        </p:txBody>
      </p:sp>
      <p:sp>
        <p:nvSpPr>
          <p:cNvPr id="34" name="矢印: 下 33">
            <a:extLst>
              <a:ext uri="{FF2B5EF4-FFF2-40B4-BE49-F238E27FC236}">
                <a16:creationId xmlns:a16="http://schemas.microsoft.com/office/drawing/2014/main" id="{F651BE72-5465-44EE-B8B0-0F0D72CD0555}"/>
              </a:ext>
            </a:extLst>
          </p:cNvPr>
          <p:cNvSpPr/>
          <p:nvPr/>
        </p:nvSpPr>
        <p:spPr>
          <a:xfrm rot="16200000">
            <a:off x="2305886" y="5842929"/>
            <a:ext cx="504689" cy="244768"/>
          </a:xfrm>
          <a:prstGeom prst="downArrow">
            <a:avLst/>
          </a:prstGeom>
          <a:solidFill>
            <a:srgbClr val="00B0F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2806DD3-51BE-4358-9EE4-CBA288355303}"/>
              </a:ext>
            </a:extLst>
          </p:cNvPr>
          <p:cNvSpPr/>
          <p:nvPr/>
        </p:nvSpPr>
        <p:spPr>
          <a:xfrm>
            <a:off x="2806221" y="5603973"/>
            <a:ext cx="1178820" cy="7226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施行登録業者</a:t>
            </a:r>
            <a:endParaRPr kumimoji="1" lang="en-US" altLang="ja-JP" sz="12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の変更・解除</a:t>
            </a:r>
            <a:endParaRPr kumimoji="1" lang="en-US" altLang="ja-JP" sz="12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手続き</a:t>
            </a:r>
            <a:endParaRPr kumimoji="1" lang="ja-JP" altLang="en-US" sz="1050" b="1" dirty="0">
              <a:solidFill>
                <a:schemeClr val="bg1"/>
              </a:solidFill>
            </a:endParaRPr>
          </a:p>
        </p:txBody>
      </p:sp>
      <p:sp>
        <p:nvSpPr>
          <p:cNvPr id="36" name="矢印: 下 35">
            <a:extLst>
              <a:ext uri="{FF2B5EF4-FFF2-40B4-BE49-F238E27FC236}">
                <a16:creationId xmlns:a16="http://schemas.microsoft.com/office/drawing/2014/main" id="{D182B231-54A6-43D5-B05A-C9A3EB465592}"/>
              </a:ext>
            </a:extLst>
          </p:cNvPr>
          <p:cNvSpPr/>
          <p:nvPr/>
        </p:nvSpPr>
        <p:spPr>
          <a:xfrm rot="16200000">
            <a:off x="4047425" y="5842927"/>
            <a:ext cx="504689" cy="244768"/>
          </a:xfrm>
          <a:prstGeom prst="downArrow">
            <a:avLst/>
          </a:prstGeom>
          <a:solidFill>
            <a:srgbClr val="00B0F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A5AB209-C20E-4288-9535-490A4C0A713A}"/>
              </a:ext>
            </a:extLst>
          </p:cNvPr>
          <p:cNvSpPr/>
          <p:nvPr/>
        </p:nvSpPr>
        <p:spPr>
          <a:xfrm>
            <a:off x="4554003" y="5600429"/>
            <a:ext cx="1242920" cy="7226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</a:rPr>
              <a:t>市ホームページ</a:t>
            </a:r>
            <a:endParaRPr kumimoji="1" lang="en-US" altLang="ja-JP" sz="12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市広報にて公表</a:t>
            </a:r>
            <a:endParaRPr kumimoji="1" lang="en-US" altLang="ja-JP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65597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14534</TotalTime>
  <Words>106</Words>
  <Application>Microsoft Office PowerPoint</Application>
  <PresentationFormat>画面に合わせる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標準デザイン</vt:lpstr>
      <vt:lpstr>PowerPoint プレゼンテーション</vt:lpstr>
    </vt:vector>
  </TitlesOfParts>
  <Company>釜石市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yamazaki7024</dc:creator>
  <cp:lastModifiedBy>中畑　蒔生里</cp:lastModifiedBy>
  <cp:revision>478</cp:revision>
  <cp:lastPrinted>2025-10-09T04:51:58Z</cp:lastPrinted>
  <dcterms:created xsi:type="dcterms:W3CDTF">2014-10-02T02:16:24Z</dcterms:created>
  <dcterms:modified xsi:type="dcterms:W3CDTF">2026-05-18T04:19:36Z</dcterms:modified>
</cp:coreProperties>
</file>