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6858000" cy="9144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302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8DF8B317-763E-40A3-B4A3-7910C649EA6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kumimoji="1" lang="zh-CN" altLang="en-US"/>
              <a:t>（様式第６号）</a:t>
            </a:r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7D80BB6-C7F6-4CA1-9E38-479C05054E2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05EEF6-E56B-42C6-8AF1-D683D884A192}" type="datetimeFigureOut">
              <a:rPr kumimoji="1" lang="ja-JP" altLang="en-US" smtClean="0"/>
              <a:t>2024/4/8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183BDBF-41A5-4E7B-BC1F-969E1AD3395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F4C870F-8F9B-496C-AD7F-8F2E2D6CF3B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B32B0E-BE23-4133-8291-D4CF674962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4537808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kumimoji="1" lang="zh-CN" altLang="en-US"/>
              <a:t>（様式第６号）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1586F4-0F88-4AFD-AC40-85491CEBE155}" type="datetimeFigureOut">
              <a:rPr kumimoji="1" lang="ja-JP" altLang="en-US" smtClean="0"/>
              <a:t>2024/4/8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19313" y="1233488"/>
            <a:ext cx="24971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5CF950-CF5F-452B-B310-9B6BF5EE93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2001671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70428-DFA7-4CA1-ADD1-824426DE983A}" type="datetime1">
              <a:rPr kumimoji="1" lang="ja-JP" altLang="en-US" smtClean="0"/>
              <a:t>2024/4/8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" y="-5923"/>
            <a:ext cx="1017270" cy="348824"/>
          </a:xfrm>
        </p:spPr>
        <p:txBody>
          <a:bodyPr/>
          <a:lstStyle>
            <a:lvl1pPr>
              <a:defRPr sz="1050"/>
            </a:lvl1pPr>
          </a:lstStyle>
          <a:p>
            <a:r>
              <a:rPr kumimoji="1" lang="zh-CN" altLang="en-US"/>
              <a:t>（様式第６号）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4950" y="8932336"/>
            <a:ext cx="1543050" cy="200234"/>
          </a:xfrm>
        </p:spPr>
        <p:txBody>
          <a:bodyPr/>
          <a:lstStyle/>
          <a:p>
            <a:fld id="{E16B2B82-8977-4E2D-942A-CFA6D8150A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8009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50AC4-8B15-4417-8160-DF48005CF6D9}" type="datetime1">
              <a:rPr kumimoji="1" lang="ja-JP" altLang="en-US" smtClean="0"/>
              <a:t>2024/4/8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CN" altLang="en-US"/>
              <a:t>（様式第６号）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B2B82-8977-4E2D-942A-CFA6D8150A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7719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FAA8A-6C40-446F-9BB8-D44FCCF12A31}" type="datetime1">
              <a:rPr kumimoji="1" lang="ja-JP" altLang="en-US" smtClean="0"/>
              <a:t>2024/4/8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CN" altLang="en-US"/>
              <a:t>（様式第６号）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B2B82-8977-4E2D-942A-CFA6D8150A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3931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C452E-425C-473D-9F57-E981483BE1F9}" type="datetime1">
              <a:rPr kumimoji="1" lang="ja-JP" altLang="en-US" smtClean="0"/>
              <a:t>2024/4/8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CN" altLang="en-US"/>
              <a:t>（様式第６号）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B2B82-8977-4E2D-942A-CFA6D8150A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2462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0AF44-932F-4577-A71F-DF4F0D5C3302}" type="datetime1">
              <a:rPr kumimoji="1" lang="ja-JP" altLang="en-US" smtClean="0"/>
              <a:t>2024/4/8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CN" altLang="en-US"/>
              <a:t>（様式第６号）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B2B82-8977-4E2D-942A-CFA6D8150A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9137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F4084-87B1-4EBA-8307-80B533D7F7CC}" type="datetime1">
              <a:rPr kumimoji="1" lang="ja-JP" altLang="en-US" smtClean="0"/>
              <a:t>2024/4/8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CN" altLang="en-US"/>
              <a:t>（様式第６号）</a:t>
            </a:r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B2B82-8977-4E2D-942A-CFA6D8150A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4678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B3610-12EF-42A5-B602-E2BF348F75EA}" type="datetime1">
              <a:rPr kumimoji="1" lang="ja-JP" altLang="en-US" smtClean="0"/>
              <a:t>2024/4/8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CN" altLang="en-US"/>
              <a:t>（様式第６号）</a:t>
            </a:r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B2B82-8977-4E2D-942A-CFA6D8150A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9912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BF18F-7539-455F-B445-D73B213AE39B}" type="datetime1">
              <a:rPr kumimoji="1" lang="ja-JP" altLang="en-US" smtClean="0"/>
              <a:t>2024/4/8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CN" altLang="en-US"/>
              <a:t>（様式第６号）</a:t>
            </a:r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B2B82-8977-4E2D-942A-CFA6D8150A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4239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C9CBB-4074-4648-8C12-FC4D87FE9AAB}" type="datetime1">
              <a:rPr kumimoji="1" lang="ja-JP" altLang="en-US" smtClean="0"/>
              <a:t>2024/4/8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CN" altLang="en-US"/>
              <a:t>（様式第６号）</a:t>
            </a:r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B2B82-8977-4E2D-942A-CFA6D8150A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6275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A670-7DC7-48E0-893B-3C07C1185B33}" type="datetime1">
              <a:rPr kumimoji="1" lang="ja-JP" altLang="en-US" smtClean="0"/>
              <a:t>2024/4/8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CN" altLang="en-US"/>
              <a:t>（様式第６号）</a:t>
            </a:r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B2B82-8977-4E2D-942A-CFA6D8150A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8306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0688-44A2-4F7D-9D5D-9B51D8FC21BA}" type="datetime1">
              <a:rPr kumimoji="1" lang="ja-JP" altLang="en-US" smtClean="0"/>
              <a:t>2024/4/8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CN" altLang="en-US"/>
              <a:t>（様式第６号）</a:t>
            </a:r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B2B82-8977-4E2D-942A-CFA6D8150A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7778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CDA822-8543-407D-AD8E-AA05F5B8E2F7}" type="datetime1">
              <a:rPr kumimoji="1" lang="ja-JP" altLang="en-US" smtClean="0"/>
              <a:t>2024/4/8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zh-CN" altLang="en-US"/>
              <a:t>（様式第６号）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6B2B82-8977-4E2D-942A-CFA6D8150A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2557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0C0E43B-7508-4133-9C0C-200A219ACC4B}"/>
              </a:ext>
            </a:extLst>
          </p:cNvPr>
          <p:cNvSpPr txBox="1"/>
          <p:nvPr/>
        </p:nvSpPr>
        <p:spPr>
          <a:xfrm>
            <a:off x="182880" y="231648"/>
            <a:ext cx="6510528" cy="85869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ja-JP" sz="12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令和　　年　　月　　日</a:t>
            </a:r>
          </a:p>
          <a:p>
            <a:pPr algn="ctr"/>
            <a:endParaRPr lang="en-US" altLang="ja-JP" sz="1200" kern="100" dirty="0">
              <a:effectLst/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ctr"/>
            <a:r>
              <a:rPr lang="ja-JP" altLang="ja-JP" sz="12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企画提案書</a:t>
            </a:r>
          </a:p>
          <a:p>
            <a:pPr algn="just"/>
            <a:endParaRPr lang="en-US" altLang="ja-JP" sz="1200" kern="100" dirty="0">
              <a:effectLst/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/>
            <a:endParaRPr lang="ja-JP" altLang="ja-JP" sz="1200" kern="100" dirty="0">
              <a:effectLst/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ja-JP" sz="12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釜石市長　様</a:t>
            </a:r>
          </a:p>
          <a:p>
            <a:pPr algn="just"/>
            <a:endParaRPr lang="en-US" altLang="ja-JP" sz="1200" kern="100" dirty="0">
              <a:effectLst/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/>
            <a:r>
              <a:rPr lang="en-US" altLang="ja-JP" sz="12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altLang="ja-JP" sz="1200" kern="100" dirty="0">
              <a:effectLst/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2597150" algn="just"/>
            <a:r>
              <a:rPr lang="ja-JP" altLang="ja-JP" sz="12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提出者</a:t>
            </a:r>
          </a:p>
          <a:p>
            <a:pPr marL="2597150" algn="just"/>
            <a:r>
              <a:rPr lang="ja-JP" altLang="ja-JP" sz="1200" kern="0" spc="785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所在地</a:t>
            </a:r>
            <a:r>
              <a:rPr lang="en-US" altLang="ja-JP" sz="1200" kern="0" spc="785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 </a:t>
            </a:r>
            <a:r>
              <a:rPr lang="ja-JP" altLang="ja-JP" sz="12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：</a:t>
            </a:r>
          </a:p>
          <a:p>
            <a:pPr marL="2597150" algn="just"/>
            <a:r>
              <a:rPr lang="ja-JP" altLang="ja-JP" sz="1200" kern="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商号又は名称</a:t>
            </a:r>
            <a:r>
              <a:rPr lang="ja-JP" altLang="ja-JP" sz="12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：</a:t>
            </a:r>
          </a:p>
          <a:p>
            <a:pPr marL="2597150" algn="just"/>
            <a:r>
              <a:rPr lang="ja-JP" altLang="ja-JP" sz="1200" kern="0" spc="13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代表者氏名</a:t>
            </a:r>
            <a:r>
              <a:rPr lang="en-US" altLang="ja-JP" sz="1200" kern="0" spc="13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 </a:t>
            </a:r>
            <a:r>
              <a:rPr lang="ja-JP" altLang="ja-JP" sz="12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：　　　　　　　　　　　　　　印</a:t>
            </a:r>
          </a:p>
          <a:p>
            <a:pPr algn="just"/>
            <a:endParaRPr lang="en-US" altLang="ja-JP" sz="1200" kern="100" dirty="0">
              <a:effectLst/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/>
            <a:r>
              <a:rPr lang="en-US" altLang="ja-JP" sz="12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altLang="ja-JP" sz="1200" kern="100" dirty="0">
              <a:effectLst/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indent="133350" algn="just"/>
            <a:r>
              <a:rPr lang="ja-JP" altLang="ja-JP" sz="12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「</a:t>
            </a:r>
            <a:r>
              <a:rPr lang="en-US" altLang="ja-JP" sz="12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GIS</a:t>
            </a:r>
            <a:r>
              <a:rPr lang="ja-JP" altLang="ja-JP" sz="12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導入業務」について、下記のとおり企画提案書を提出します。なお、企画提案書の全ての記載事項は、事実と相違ないことを誓約します。</a:t>
            </a:r>
          </a:p>
          <a:p>
            <a:pPr algn="just"/>
            <a:endParaRPr lang="en-US" altLang="ja-JP" sz="1200" kern="100" dirty="0">
              <a:effectLst/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/>
            <a:endParaRPr lang="en-US" altLang="ja-JP" sz="1200" kern="100" dirty="0">
              <a:effectLst/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/>
            <a:endParaRPr lang="ja-JP" altLang="ja-JP" sz="1200" kern="100" dirty="0">
              <a:effectLst/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ctr"/>
            <a:r>
              <a:rPr lang="ja-JP" altLang="ja-JP" sz="12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記</a:t>
            </a:r>
          </a:p>
          <a:p>
            <a:pPr algn="just"/>
            <a:endParaRPr lang="en-US" altLang="ja-JP" sz="1200" kern="100" dirty="0">
              <a:effectLst/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/>
            <a:endParaRPr lang="en-US" altLang="ja-JP" sz="1200" kern="100" dirty="0"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ja-JP" sz="12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＜記載項目＞</a:t>
            </a:r>
          </a:p>
          <a:p>
            <a:pPr indent="133350" algn="just"/>
            <a:r>
              <a:rPr lang="ja-JP" altLang="ja-JP" sz="12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１　システムの全体概要</a:t>
            </a:r>
          </a:p>
          <a:p>
            <a:pPr indent="133350" algn="just"/>
            <a:r>
              <a:rPr lang="ja-JP" altLang="ja-JP" sz="12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２　各システムの概要と特徴等</a:t>
            </a:r>
          </a:p>
          <a:p>
            <a:pPr indent="266700" algn="just"/>
            <a:r>
              <a:rPr lang="en-US" altLang="ja-JP" sz="12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(1) </a:t>
            </a:r>
            <a:r>
              <a:rPr lang="ja-JP" altLang="ja-JP" sz="12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統合型</a:t>
            </a:r>
            <a:r>
              <a:rPr lang="en-US" altLang="ja-JP" sz="12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GIS</a:t>
            </a:r>
            <a:r>
              <a:rPr lang="ja-JP" altLang="ja-JP" sz="12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の概要と特徴等</a:t>
            </a:r>
          </a:p>
          <a:p>
            <a:pPr algn="just"/>
            <a:r>
              <a:rPr lang="ja-JP" altLang="ja-JP" sz="12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　　①　固定資産管理業務に係る機能概要と特徴等</a:t>
            </a:r>
          </a:p>
          <a:p>
            <a:pPr algn="just"/>
            <a:r>
              <a:rPr lang="ja-JP" altLang="ja-JP" sz="12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　　②　道路管理業務に係る機能概要と特徴等</a:t>
            </a:r>
          </a:p>
          <a:p>
            <a:pPr algn="just"/>
            <a:r>
              <a:rPr lang="ja-JP" altLang="ja-JP" sz="12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　　③　上下水道業務に係る機能概要と特徴等</a:t>
            </a:r>
          </a:p>
          <a:p>
            <a:pPr algn="just"/>
            <a:r>
              <a:rPr lang="ja-JP" altLang="ja-JP" sz="12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　　④　令和７年度以降の新たなレイヤ登録イメージ</a:t>
            </a:r>
          </a:p>
          <a:p>
            <a:pPr algn="just"/>
            <a:r>
              <a:rPr lang="ja-JP" altLang="ja-JP" sz="12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　</a:t>
            </a:r>
            <a:r>
              <a:rPr lang="en-US" altLang="ja-JP" sz="12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(2) </a:t>
            </a:r>
            <a:r>
              <a:rPr lang="ja-JP" altLang="ja-JP" sz="12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現地調査システムの概要と特徴等</a:t>
            </a:r>
          </a:p>
          <a:p>
            <a:pPr algn="just"/>
            <a:r>
              <a:rPr lang="ja-JP" altLang="ja-JP" sz="12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　</a:t>
            </a:r>
            <a:r>
              <a:rPr lang="en-US" altLang="ja-JP" sz="12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(3) </a:t>
            </a:r>
            <a:r>
              <a:rPr lang="ja-JP" altLang="ja-JP" sz="12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公開型</a:t>
            </a:r>
            <a:r>
              <a:rPr lang="en-US" altLang="ja-JP" sz="12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GIS</a:t>
            </a:r>
            <a:r>
              <a:rPr lang="ja-JP" altLang="ja-JP" sz="12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の概要と特徴等</a:t>
            </a:r>
          </a:p>
          <a:p>
            <a:pPr indent="133350" algn="just"/>
            <a:r>
              <a:rPr lang="ja-JP" altLang="ja-JP" sz="12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３　システムの他地方公共団体への導入事例と導入効果</a:t>
            </a:r>
          </a:p>
          <a:p>
            <a:pPr indent="133350" algn="just"/>
            <a:r>
              <a:rPr lang="ja-JP" altLang="ja-JP" sz="12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４　システム導入スケジュール案</a:t>
            </a:r>
          </a:p>
          <a:p>
            <a:pPr indent="133350" algn="just"/>
            <a:r>
              <a:rPr lang="ja-JP" altLang="ja-JP" sz="12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５　システムの導入経費及び翌年度以降の運用に係る経費</a:t>
            </a:r>
          </a:p>
          <a:p>
            <a:pPr indent="133350" algn="just"/>
            <a:r>
              <a:rPr lang="ja-JP" altLang="ja-JP" sz="12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６　システムの保守サービスのサポート体制</a:t>
            </a:r>
          </a:p>
          <a:p>
            <a:pPr algn="just"/>
            <a:endParaRPr lang="en-US" altLang="ja-JP" sz="1200" kern="100" dirty="0">
              <a:effectLst/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ja-JP" sz="12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＜添付書類＞</a:t>
            </a:r>
          </a:p>
          <a:p>
            <a:pPr indent="133350" algn="just"/>
            <a:r>
              <a:rPr lang="ja-JP" altLang="ja-JP" sz="12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見積書（様式第</a:t>
            </a:r>
            <a:r>
              <a:rPr lang="en-US" altLang="ja-JP" sz="12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7</a:t>
            </a:r>
            <a:r>
              <a:rPr lang="ja-JP" altLang="ja-JP" sz="12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号）</a:t>
            </a:r>
          </a:p>
          <a:p>
            <a:pPr algn="just"/>
            <a:endParaRPr lang="en-US" altLang="ja-JP" sz="1200" kern="100" dirty="0">
              <a:effectLst/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/>
            <a:r>
              <a:rPr lang="en-US" altLang="ja-JP" sz="12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altLang="ja-JP" sz="1200" kern="100" dirty="0">
              <a:effectLst/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ja-JP" sz="12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※企画提案書は、本書を含め</a:t>
            </a:r>
            <a:r>
              <a:rPr lang="en-US" altLang="ja-JP" sz="12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A4</a:t>
            </a:r>
            <a:r>
              <a:rPr lang="ja-JP" altLang="ja-JP" sz="12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版両面印刷</a:t>
            </a:r>
            <a:r>
              <a:rPr lang="en-US" altLang="ja-JP" sz="12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15</a:t>
            </a:r>
            <a:r>
              <a:rPr lang="ja-JP" altLang="ja-JP" sz="12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枚以内とすること</a:t>
            </a:r>
            <a:r>
              <a:rPr lang="ja-JP" altLang="en-US" sz="12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。</a:t>
            </a:r>
            <a:endParaRPr lang="ja-JP" altLang="ja-JP" sz="1200" kern="100" dirty="0">
              <a:effectLst/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182563" indent="-182563" algn="just"/>
            <a:r>
              <a:rPr lang="ja-JP" altLang="ja-JP" sz="12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※各項目の</a:t>
            </a:r>
            <a:r>
              <a:rPr lang="ja-JP" altLang="en-US" sz="12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記載内容を網羅すること。オブジェクト等</a:t>
            </a:r>
            <a:r>
              <a:rPr lang="ja-JP" altLang="ja-JP" sz="12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は、適宜追加・</a:t>
            </a:r>
            <a:r>
              <a:rPr lang="ja-JP" altLang="en-US" sz="12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修正・</a:t>
            </a:r>
            <a:r>
              <a:rPr lang="ja-JP" altLang="ja-JP" sz="12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調整</a:t>
            </a:r>
            <a:r>
              <a:rPr lang="ja-JP" altLang="en-US" sz="12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して構わない。</a:t>
            </a:r>
            <a:endParaRPr lang="ja-JP" altLang="ja-JP" sz="1200" kern="100" dirty="0">
              <a:effectLst/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ja-JP" sz="12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※受付期限：令和６年５月</a:t>
            </a:r>
            <a:r>
              <a:rPr lang="en-US" altLang="ja-JP" sz="12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13</a:t>
            </a:r>
            <a:r>
              <a:rPr lang="ja-JP" altLang="ja-JP" sz="12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日（月）</a:t>
            </a:r>
            <a:r>
              <a:rPr lang="en-US" altLang="ja-JP" sz="12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17</a:t>
            </a:r>
            <a:r>
              <a:rPr lang="ja-JP" altLang="ja-JP" sz="12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：</a:t>
            </a:r>
            <a:r>
              <a:rPr lang="en-US" altLang="ja-JP" sz="12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15 &lt;</a:t>
            </a:r>
            <a:r>
              <a:rPr lang="ja-JP" altLang="ja-JP" sz="12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必着</a:t>
            </a:r>
            <a:r>
              <a:rPr lang="en-US" altLang="ja-JP" sz="12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&gt;</a:t>
            </a:r>
            <a:endParaRPr lang="ja-JP" altLang="ja-JP" sz="1200" kern="100" dirty="0">
              <a:effectLst/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r>
              <a:rPr lang="ja-JP" altLang="ja-JP" sz="12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※提出先：釜石市総合政策課</a:t>
            </a:r>
            <a:r>
              <a:rPr lang="en-US" altLang="ja-JP" sz="12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DX</a:t>
            </a:r>
            <a:r>
              <a:rPr lang="ja-JP" altLang="ja-JP" sz="12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推進室</a:t>
            </a:r>
            <a:endParaRPr kumimoji="1" lang="ja-JP" altLang="en-US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D1CC26D-171A-47B1-B543-1B2B1EF25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CN" altLang="en-US"/>
              <a:t>（様式第６号）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5E3E0EF-F7A7-43D6-A299-F3079E2B0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B2B82-8977-4E2D-942A-CFA6D8150A1E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84341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2">
            <a:extLst>
              <a:ext uri="{FF2B5EF4-FFF2-40B4-BE49-F238E27FC236}">
                <a16:creationId xmlns:a16="http://schemas.microsoft.com/office/drawing/2014/main" id="{715E84D6-0315-4EB0-A06D-BD7ED79526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7068992"/>
              </p:ext>
            </p:extLst>
          </p:nvPr>
        </p:nvGraphicFramePr>
        <p:xfrm>
          <a:off x="14514" y="311068"/>
          <a:ext cx="6843487" cy="8029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7957">
                  <a:extLst>
                    <a:ext uri="{9D8B030D-6E8A-4147-A177-3AD203B41FA5}">
                      <a16:colId xmlns:a16="http://schemas.microsoft.com/office/drawing/2014/main" val="4154285101"/>
                    </a:ext>
                  </a:extLst>
                </a:gridCol>
                <a:gridCol w="799300">
                  <a:extLst>
                    <a:ext uri="{9D8B030D-6E8A-4147-A177-3AD203B41FA5}">
                      <a16:colId xmlns:a16="http://schemas.microsoft.com/office/drawing/2014/main" val="3754384548"/>
                    </a:ext>
                  </a:extLst>
                </a:gridCol>
                <a:gridCol w="2162629">
                  <a:extLst>
                    <a:ext uri="{9D8B030D-6E8A-4147-A177-3AD203B41FA5}">
                      <a16:colId xmlns:a16="http://schemas.microsoft.com/office/drawing/2014/main" val="2337754747"/>
                    </a:ext>
                  </a:extLst>
                </a:gridCol>
                <a:gridCol w="3403601">
                  <a:extLst>
                    <a:ext uri="{9D8B030D-6E8A-4147-A177-3AD203B41FA5}">
                      <a16:colId xmlns:a16="http://schemas.microsoft.com/office/drawing/2014/main" val="2969037978"/>
                    </a:ext>
                  </a:extLst>
                </a:gridCol>
              </a:tblGrid>
              <a:tr h="288000">
                <a:tc gridSpan="4">
                  <a:txBody>
                    <a:bodyPr/>
                    <a:lstStyle/>
                    <a:p>
                      <a:r>
                        <a:rPr kumimoji="1" lang="ja-JP" altLang="en-US" sz="1100" b="1" kern="1200" dirty="0">
                          <a:solidFill>
                            <a:schemeClr val="lt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３　システムの他地方公共団体への導入事例と導入効果</a:t>
                      </a:r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100" b="0" dirty="0">
                        <a:latin typeface="+mn-ea"/>
                        <a:ea typeface="+mn-ea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100" b="0" dirty="0">
                        <a:latin typeface="+mn-ea"/>
                        <a:ea typeface="+mn-ea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100" b="0" dirty="0">
                        <a:latin typeface="+mn-ea"/>
                        <a:ea typeface="+mn-ea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3106850"/>
                  </a:ext>
                </a:extLst>
              </a:tr>
              <a:tr h="25727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kern="1200" dirty="0">
                          <a:solidFill>
                            <a:schemeClr val="dk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番号</a:t>
                      </a:r>
                      <a:endParaRPr kumimoji="1" lang="ja-JP" altLang="ja-JP" sz="1100" kern="1200" dirty="0">
                        <a:solidFill>
                          <a:schemeClr val="dk1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地方公共団体名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導入に係る契約名及び契約額並びに導入内容（☑を付記）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経費削減や業務改善につながった点、</a:t>
                      </a:r>
                      <a:endParaRPr kumimoji="1" lang="en-US" altLang="ja-JP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pPr algn="ctr"/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その他導入効果・</a:t>
                      </a:r>
                      <a:r>
                        <a:rPr kumimoji="1" lang="en-US" altLang="ja-JP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PR</a:t>
                      </a:r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ポイント等（自由記載）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2921564"/>
                  </a:ext>
                </a:extLst>
              </a:tr>
              <a:tr h="1800000">
                <a:tc>
                  <a:txBody>
                    <a:bodyPr/>
                    <a:lstStyle/>
                    <a:p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(</a:t>
                      </a:r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契約名</a:t>
                      </a:r>
                      <a:r>
                        <a:rPr kumimoji="1" lang="en-US" altLang="ja-JP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)</a:t>
                      </a:r>
                    </a:p>
                    <a:p>
                      <a:endParaRPr kumimoji="1" lang="en-US" altLang="ja-JP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r>
                        <a:rPr kumimoji="1" lang="en-US" altLang="ja-JP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(</a:t>
                      </a:r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契約額</a:t>
                      </a:r>
                      <a:r>
                        <a:rPr kumimoji="1" lang="en-US" altLang="ja-JP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)</a:t>
                      </a:r>
                    </a:p>
                    <a:p>
                      <a:pPr algn="r"/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円</a:t>
                      </a:r>
                      <a:endParaRPr kumimoji="1" lang="en-US" altLang="ja-JP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r>
                        <a:rPr kumimoji="1" lang="en-US" altLang="ja-JP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(</a:t>
                      </a:r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導入内容</a:t>
                      </a:r>
                      <a:r>
                        <a:rPr kumimoji="1" lang="en-US" altLang="ja-JP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)</a:t>
                      </a:r>
                    </a:p>
                    <a:p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□統合型</a:t>
                      </a:r>
                      <a:r>
                        <a:rPr kumimoji="1" lang="en-US" altLang="ja-JP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GIS</a:t>
                      </a:r>
                    </a:p>
                    <a:p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□固定資産管理業務</a:t>
                      </a:r>
                      <a:endParaRPr kumimoji="1" lang="en-US" altLang="ja-JP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□道路管理業務</a:t>
                      </a:r>
                      <a:endParaRPr kumimoji="1" lang="en-US" altLang="ja-JP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□上下水道業務</a:t>
                      </a:r>
                      <a:endParaRPr kumimoji="1" lang="en-US" altLang="ja-JP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□その他（　　）</a:t>
                      </a:r>
                      <a:endParaRPr kumimoji="1" lang="en-US" altLang="ja-JP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□現地調査システム</a:t>
                      </a:r>
                      <a:endParaRPr kumimoji="1" lang="en-US" altLang="ja-JP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□公開型</a:t>
                      </a:r>
                      <a:r>
                        <a:rPr kumimoji="1" lang="en-US" altLang="ja-JP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GIS</a:t>
                      </a:r>
                    </a:p>
                    <a:p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□その他（　　　）</a:t>
                      </a:r>
                      <a:endParaRPr kumimoji="1" lang="en-US" altLang="ja-JP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8536278"/>
                  </a:ext>
                </a:extLst>
              </a:tr>
              <a:tr h="1800000">
                <a:tc>
                  <a:txBody>
                    <a:bodyPr/>
                    <a:lstStyle/>
                    <a:p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(</a:t>
                      </a:r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契約名</a:t>
                      </a:r>
                      <a:r>
                        <a:rPr kumimoji="1" lang="en-US" altLang="ja-JP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)</a:t>
                      </a:r>
                    </a:p>
                    <a:p>
                      <a:endParaRPr kumimoji="1" lang="en-US" altLang="ja-JP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r>
                        <a:rPr kumimoji="1" lang="en-US" altLang="ja-JP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(</a:t>
                      </a:r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契約額</a:t>
                      </a:r>
                      <a:r>
                        <a:rPr kumimoji="1" lang="en-US" altLang="ja-JP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)</a:t>
                      </a:r>
                    </a:p>
                    <a:p>
                      <a:pPr algn="r"/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円</a:t>
                      </a:r>
                      <a:endParaRPr kumimoji="1" lang="en-US" altLang="ja-JP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r>
                        <a:rPr kumimoji="1" lang="en-US" altLang="ja-JP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(</a:t>
                      </a:r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導入内容</a:t>
                      </a:r>
                      <a:r>
                        <a:rPr kumimoji="1" lang="en-US" altLang="ja-JP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)</a:t>
                      </a:r>
                    </a:p>
                    <a:p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□統合型</a:t>
                      </a:r>
                      <a:r>
                        <a:rPr kumimoji="1" lang="en-US" altLang="ja-JP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GIS</a:t>
                      </a:r>
                    </a:p>
                    <a:p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□固定資産管理業務</a:t>
                      </a:r>
                      <a:endParaRPr kumimoji="1" lang="en-US" altLang="ja-JP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□道路管理業務</a:t>
                      </a:r>
                      <a:endParaRPr kumimoji="1" lang="en-US" altLang="ja-JP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□上下水道業務</a:t>
                      </a:r>
                      <a:endParaRPr kumimoji="1" lang="en-US" altLang="ja-JP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□その他（　　）</a:t>
                      </a:r>
                      <a:endParaRPr kumimoji="1" lang="en-US" altLang="ja-JP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□現地調査システム</a:t>
                      </a:r>
                      <a:endParaRPr kumimoji="1" lang="en-US" altLang="ja-JP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□公開型</a:t>
                      </a:r>
                      <a:r>
                        <a:rPr kumimoji="1" lang="en-US" altLang="ja-JP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GIS</a:t>
                      </a:r>
                    </a:p>
                    <a:p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□その他（　　　）</a:t>
                      </a:r>
                      <a:endParaRPr kumimoji="1" lang="en-US" altLang="ja-JP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6545007"/>
                  </a:ext>
                </a:extLst>
              </a:tr>
              <a:tr h="1800000">
                <a:tc>
                  <a:txBody>
                    <a:bodyPr/>
                    <a:lstStyle/>
                    <a:p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(</a:t>
                      </a:r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契約名</a:t>
                      </a:r>
                      <a:r>
                        <a:rPr kumimoji="1" lang="en-US" altLang="ja-JP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)</a:t>
                      </a:r>
                    </a:p>
                    <a:p>
                      <a:endParaRPr kumimoji="1" lang="en-US" altLang="ja-JP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r>
                        <a:rPr kumimoji="1" lang="en-US" altLang="ja-JP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(</a:t>
                      </a:r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契約額</a:t>
                      </a:r>
                      <a:r>
                        <a:rPr kumimoji="1" lang="en-US" altLang="ja-JP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)</a:t>
                      </a:r>
                    </a:p>
                    <a:p>
                      <a:pPr algn="r"/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円</a:t>
                      </a:r>
                      <a:endParaRPr kumimoji="1" lang="en-US" altLang="ja-JP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r>
                        <a:rPr kumimoji="1" lang="en-US" altLang="ja-JP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(</a:t>
                      </a:r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導入内容</a:t>
                      </a:r>
                      <a:r>
                        <a:rPr kumimoji="1" lang="en-US" altLang="ja-JP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)</a:t>
                      </a:r>
                    </a:p>
                    <a:p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□統合型</a:t>
                      </a:r>
                      <a:r>
                        <a:rPr kumimoji="1" lang="en-US" altLang="ja-JP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GIS</a:t>
                      </a:r>
                    </a:p>
                    <a:p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□固定資産管理業務</a:t>
                      </a:r>
                      <a:endParaRPr kumimoji="1" lang="en-US" altLang="ja-JP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□道路管理業務</a:t>
                      </a:r>
                      <a:endParaRPr kumimoji="1" lang="en-US" altLang="ja-JP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□上下水道業務</a:t>
                      </a:r>
                      <a:endParaRPr kumimoji="1" lang="en-US" altLang="ja-JP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□その他（　　）</a:t>
                      </a:r>
                      <a:endParaRPr kumimoji="1" lang="en-US" altLang="ja-JP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□現地調査システム</a:t>
                      </a:r>
                      <a:endParaRPr kumimoji="1" lang="en-US" altLang="ja-JP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□公開型</a:t>
                      </a:r>
                      <a:r>
                        <a:rPr kumimoji="1" lang="en-US" altLang="ja-JP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GIS</a:t>
                      </a:r>
                    </a:p>
                    <a:p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□その他（　　　）</a:t>
                      </a:r>
                      <a:endParaRPr kumimoji="1" lang="en-US" altLang="ja-JP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0297004"/>
                  </a:ext>
                </a:extLst>
              </a:tr>
            </a:tbl>
          </a:graphicData>
        </a:graphic>
      </p:graphicFrame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68E6592-5581-4E4C-A7CC-443D9FA12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CN" altLang="en-US"/>
              <a:t>（様式第６号）</a:t>
            </a:r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7B44EA1-BE08-4BB6-95A2-EB16C6152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B2B82-8977-4E2D-942A-CFA6D8150A1E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48320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2">
            <a:extLst>
              <a:ext uri="{FF2B5EF4-FFF2-40B4-BE49-F238E27FC236}">
                <a16:creationId xmlns:a16="http://schemas.microsoft.com/office/drawing/2014/main" id="{715E84D6-0315-4EB0-A06D-BD7ED79526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9873601"/>
              </p:ext>
            </p:extLst>
          </p:nvPr>
        </p:nvGraphicFramePr>
        <p:xfrm>
          <a:off x="14514" y="311068"/>
          <a:ext cx="6843486" cy="802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5086">
                  <a:extLst>
                    <a:ext uri="{9D8B030D-6E8A-4147-A177-3AD203B41FA5}">
                      <a16:colId xmlns:a16="http://schemas.microsoft.com/office/drawing/2014/main" val="4154285101"/>
                    </a:ext>
                  </a:extLst>
                </a:gridCol>
                <a:gridCol w="2082800">
                  <a:extLst>
                    <a:ext uri="{9D8B030D-6E8A-4147-A177-3AD203B41FA5}">
                      <a16:colId xmlns:a16="http://schemas.microsoft.com/office/drawing/2014/main" val="3754384548"/>
                    </a:ext>
                  </a:extLst>
                </a:gridCol>
                <a:gridCol w="2082800">
                  <a:extLst>
                    <a:ext uri="{9D8B030D-6E8A-4147-A177-3AD203B41FA5}">
                      <a16:colId xmlns:a16="http://schemas.microsoft.com/office/drawing/2014/main" val="2337754747"/>
                    </a:ext>
                  </a:extLst>
                </a:gridCol>
                <a:gridCol w="2082800">
                  <a:extLst>
                    <a:ext uri="{9D8B030D-6E8A-4147-A177-3AD203B41FA5}">
                      <a16:colId xmlns:a16="http://schemas.microsoft.com/office/drawing/2014/main" val="2969037978"/>
                    </a:ext>
                  </a:extLst>
                </a:gridCol>
              </a:tblGrid>
              <a:tr h="288000">
                <a:tc gridSpan="4">
                  <a:txBody>
                    <a:bodyPr/>
                    <a:lstStyle/>
                    <a:p>
                      <a:r>
                        <a:rPr kumimoji="1" lang="ja-JP" altLang="en-US" sz="1100" b="1" kern="1200" dirty="0">
                          <a:solidFill>
                            <a:schemeClr val="lt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４　システム導入スケジュール案</a:t>
                      </a:r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100" b="0" dirty="0">
                        <a:latin typeface="+mn-ea"/>
                        <a:ea typeface="+mn-ea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100" b="0" dirty="0">
                        <a:latin typeface="+mn-ea"/>
                        <a:ea typeface="+mn-ea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100" b="0" dirty="0">
                        <a:latin typeface="+mn-ea"/>
                        <a:ea typeface="+mn-ea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3106850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kern="1200" dirty="0">
                          <a:solidFill>
                            <a:schemeClr val="dk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作業工程</a:t>
                      </a:r>
                      <a:endParaRPr kumimoji="1" lang="ja-JP" altLang="ja-JP" sz="1100" kern="1200" dirty="0">
                        <a:solidFill>
                          <a:schemeClr val="dk1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2921564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6</a:t>
                      </a:r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月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8536278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7</a:t>
                      </a:r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月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6545007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8</a:t>
                      </a:r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月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0297004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9</a:t>
                      </a:r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月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9320213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10</a:t>
                      </a:r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月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110764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11</a:t>
                      </a:r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月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0745122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12</a:t>
                      </a:r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月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0934727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</a:t>
                      </a:r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月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862309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2</a:t>
                      </a:r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月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9320386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3</a:t>
                      </a:r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月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3064445"/>
                  </a:ext>
                </a:extLst>
              </a:tr>
            </a:tbl>
          </a:graphicData>
        </a:graphic>
      </p:graphicFrame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68E6592-5581-4E4C-A7CC-443D9FA12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CN" altLang="en-US"/>
              <a:t>（様式第６号）</a:t>
            </a:r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7B44EA1-BE08-4BB6-95A2-EB16C6152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B2B82-8977-4E2D-942A-CFA6D8150A1E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03953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2">
            <a:extLst>
              <a:ext uri="{FF2B5EF4-FFF2-40B4-BE49-F238E27FC236}">
                <a16:creationId xmlns:a16="http://schemas.microsoft.com/office/drawing/2014/main" id="{715E84D6-0315-4EB0-A06D-BD7ED79526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5615428"/>
              </p:ext>
            </p:extLst>
          </p:nvPr>
        </p:nvGraphicFramePr>
        <p:xfrm>
          <a:off x="0" y="342901"/>
          <a:ext cx="6858000" cy="77038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0992">
                  <a:extLst>
                    <a:ext uri="{9D8B030D-6E8A-4147-A177-3AD203B41FA5}">
                      <a16:colId xmlns:a16="http://schemas.microsoft.com/office/drawing/2014/main" val="4154285101"/>
                    </a:ext>
                  </a:extLst>
                </a:gridCol>
                <a:gridCol w="2060448">
                  <a:extLst>
                    <a:ext uri="{9D8B030D-6E8A-4147-A177-3AD203B41FA5}">
                      <a16:colId xmlns:a16="http://schemas.microsoft.com/office/drawing/2014/main" val="3754384548"/>
                    </a:ext>
                  </a:extLst>
                </a:gridCol>
                <a:gridCol w="2956560">
                  <a:extLst>
                    <a:ext uri="{9D8B030D-6E8A-4147-A177-3AD203B41FA5}">
                      <a16:colId xmlns:a16="http://schemas.microsoft.com/office/drawing/2014/main" val="2337754747"/>
                    </a:ext>
                  </a:extLst>
                </a:gridCol>
              </a:tblGrid>
              <a:tr h="288000">
                <a:tc gridSpan="3">
                  <a:txBody>
                    <a:bodyPr/>
                    <a:lstStyle/>
                    <a:p>
                      <a:r>
                        <a:rPr kumimoji="1" lang="ja-JP" altLang="en-US" sz="1100" b="1" kern="1200" dirty="0">
                          <a:solidFill>
                            <a:schemeClr val="lt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５　システムの導入経費及び翌年度以降の運用に係る経費</a:t>
                      </a:r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100" b="0" dirty="0">
                        <a:latin typeface="+mn-ea"/>
                        <a:ea typeface="+mn-ea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100" b="0" dirty="0">
                        <a:latin typeface="+mn-ea"/>
                        <a:ea typeface="+mn-ea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3106850"/>
                  </a:ext>
                </a:extLst>
              </a:tr>
              <a:tr h="37923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kern="1200" dirty="0">
                          <a:solidFill>
                            <a:schemeClr val="dk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項　　目</a:t>
                      </a:r>
                      <a:endParaRPr kumimoji="1" lang="ja-JP" altLang="ja-JP" sz="1100" kern="1200" dirty="0">
                        <a:solidFill>
                          <a:schemeClr val="dk1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経費（税込・円）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経費積算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2921564"/>
                  </a:ext>
                </a:extLst>
              </a:tr>
              <a:tr h="340337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システム導入に係る経費</a:t>
                      </a:r>
                      <a:endParaRPr kumimoji="1" lang="en-US" altLang="ja-JP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pPr algn="ctr"/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（令和</a:t>
                      </a:r>
                      <a:r>
                        <a:rPr kumimoji="1" lang="en-US" altLang="ja-JP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6</a:t>
                      </a:r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年度に見込まれる額）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円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8536278"/>
                  </a:ext>
                </a:extLst>
              </a:tr>
              <a:tr h="363321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運用に係る経費</a:t>
                      </a:r>
                      <a:endParaRPr kumimoji="1" lang="en-US" altLang="ja-JP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pPr algn="ctr"/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（令和</a:t>
                      </a:r>
                      <a:r>
                        <a:rPr kumimoji="1" lang="en-US" altLang="ja-JP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7</a:t>
                      </a:r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年度以降に見込まれる額）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（参考）</a:t>
                      </a:r>
                      <a:endParaRPr kumimoji="1" lang="en-US" altLang="ja-JP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pPr algn="l"/>
                      <a:endParaRPr kumimoji="1" lang="en-US" altLang="ja-JP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pPr algn="l"/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○システム賃貸借に係る部分</a:t>
                      </a:r>
                      <a:endParaRPr kumimoji="1" lang="en-US" altLang="ja-JP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pPr algn="r"/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円</a:t>
                      </a:r>
                      <a:endParaRPr kumimoji="1" lang="en-US" altLang="ja-JP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pPr algn="l"/>
                      <a:endParaRPr kumimoji="1" lang="en-US" altLang="ja-JP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pPr algn="l"/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○データ更新に係る部分</a:t>
                      </a:r>
                      <a:endParaRPr kumimoji="1" lang="en-US" altLang="ja-JP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pPr algn="r"/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円</a:t>
                      </a:r>
                      <a:endParaRPr kumimoji="1" lang="en-US" altLang="ja-JP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pPr algn="l"/>
                      <a:endParaRPr kumimoji="1" lang="en-US" altLang="ja-JP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pPr algn="l"/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○その他</a:t>
                      </a:r>
                      <a:endParaRPr kumimoji="1" lang="en-US" altLang="ja-JP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pPr algn="r"/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円</a:t>
                      </a:r>
                      <a:endParaRPr kumimoji="1" lang="en-US" altLang="ja-JP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pPr algn="l"/>
                      <a:endParaRPr kumimoji="1" lang="en-US" altLang="ja-JP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pPr algn="l"/>
                      <a:endParaRPr kumimoji="1" lang="en-US" altLang="ja-JP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pPr algn="l"/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合計</a:t>
                      </a:r>
                      <a:endParaRPr kumimoji="1" lang="en-US" altLang="ja-JP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pPr algn="r"/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円</a:t>
                      </a:r>
                      <a:endParaRPr kumimoji="1" lang="en-US" altLang="ja-JP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6545007"/>
                  </a:ext>
                </a:extLst>
              </a:tr>
            </a:tbl>
          </a:graphicData>
        </a:graphic>
      </p:graphicFrame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68E6592-5581-4E4C-A7CC-443D9FA12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CN" altLang="en-US"/>
              <a:t>（様式第６号）</a:t>
            </a:r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7B44EA1-BE08-4BB6-95A2-EB16C6152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B2B82-8977-4E2D-942A-CFA6D8150A1E}" type="slidenum">
              <a:rPr kumimoji="1" lang="ja-JP" altLang="en-US" smtClean="0"/>
              <a:t>12</a:t>
            </a:fld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3C4B091-236C-4918-B67B-B880590351C4}"/>
              </a:ext>
            </a:extLst>
          </p:cNvPr>
          <p:cNvSpPr txBox="1"/>
          <p:nvPr/>
        </p:nvSpPr>
        <p:spPr>
          <a:xfrm>
            <a:off x="0" y="8870960"/>
            <a:ext cx="31211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※</a:t>
            </a:r>
            <a:r>
              <a:rPr kumimoji="1" lang="ja-JP" altLang="en-US" sz="1100" dirty="0"/>
              <a:t>備考等がある場合は、適宜記載すること</a:t>
            </a:r>
          </a:p>
        </p:txBody>
      </p:sp>
    </p:spTree>
    <p:extLst>
      <p:ext uri="{BB962C8B-B14F-4D97-AF65-F5344CB8AC3E}">
        <p14:creationId xmlns:p14="http://schemas.microsoft.com/office/powerpoint/2010/main" val="33106440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2">
            <a:extLst>
              <a:ext uri="{FF2B5EF4-FFF2-40B4-BE49-F238E27FC236}">
                <a16:creationId xmlns:a16="http://schemas.microsoft.com/office/drawing/2014/main" id="{715E84D6-0315-4EB0-A06D-BD7ED79526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0790318"/>
              </p:ext>
            </p:extLst>
          </p:nvPr>
        </p:nvGraphicFramePr>
        <p:xfrm>
          <a:off x="0" y="311068"/>
          <a:ext cx="6857999" cy="8592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7999">
                  <a:extLst>
                    <a:ext uri="{9D8B030D-6E8A-4147-A177-3AD203B41FA5}">
                      <a16:colId xmlns:a16="http://schemas.microsoft.com/office/drawing/2014/main" val="4154285101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r>
                        <a:rPr kumimoji="1" lang="ja-JP" altLang="en-US" sz="1100" b="1" kern="1200" dirty="0">
                          <a:solidFill>
                            <a:schemeClr val="lt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６　システムの保守サービスのサポート体制</a:t>
                      </a:r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3106850"/>
                  </a:ext>
                </a:extLst>
              </a:tr>
              <a:tr h="8304104">
                <a:tc>
                  <a:txBody>
                    <a:bodyPr/>
                    <a:lstStyle/>
                    <a:p>
                      <a:endParaRPr kumimoji="1" lang="ja-JP" altLang="ja-JP" sz="1100" kern="1200" dirty="0">
                        <a:solidFill>
                          <a:schemeClr val="dk1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2921564"/>
                  </a:ext>
                </a:extLst>
              </a:tr>
            </a:tbl>
          </a:graphicData>
        </a:graphic>
      </p:graphicFrame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68E6592-5581-4E4C-A7CC-443D9FA12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CN" altLang="en-US"/>
              <a:t>（様式第６号）</a:t>
            </a:r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7B44EA1-BE08-4BB6-95A2-EB16C6152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B2B82-8977-4E2D-942A-CFA6D8150A1E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2573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2">
            <a:extLst>
              <a:ext uri="{FF2B5EF4-FFF2-40B4-BE49-F238E27FC236}">
                <a16:creationId xmlns:a16="http://schemas.microsoft.com/office/drawing/2014/main" id="{715E84D6-0315-4EB0-A06D-BD7ED79526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5649632"/>
              </p:ext>
            </p:extLst>
          </p:nvPr>
        </p:nvGraphicFramePr>
        <p:xfrm>
          <a:off x="0" y="311068"/>
          <a:ext cx="6857999" cy="8592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7999">
                  <a:extLst>
                    <a:ext uri="{9D8B030D-6E8A-4147-A177-3AD203B41FA5}">
                      <a16:colId xmlns:a16="http://schemas.microsoft.com/office/drawing/2014/main" val="4154285101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r>
                        <a:rPr kumimoji="1" lang="ja-JP" altLang="ja-JP" sz="1100" b="1" kern="1200" dirty="0">
                          <a:solidFill>
                            <a:schemeClr val="lt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１　システムの全体概要</a:t>
                      </a:r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3106850"/>
                  </a:ext>
                </a:extLst>
              </a:tr>
              <a:tr h="8304104">
                <a:tc>
                  <a:txBody>
                    <a:bodyPr/>
                    <a:lstStyle/>
                    <a:p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2921564"/>
                  </a:ext>
                </a:extLst>
              </a:tr>
            </a:tbl>
          </a:graphicData>
        </a:graphic>
      </p:graphicFrame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68E6592-5581-4E4C-A7CC-443D9FA12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CN" altLang="en-US"/>
              <a:t>（様式第６号）</a:t>
            </a:r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7B44EA1-BE08-4BB6-95A2-EB16C6152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B2B82-8977-4E2D-942A-CFA6D8150A1E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6259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2">
            <a:extLst>
              <a:ext uri="{FF2B5EF4-FFF2-40B4-BE49-F238E27FC236}">
                <a16:creationId xmlns:a16="http://schemas.microsoft.com/office/drawing/2014/main" id="{715E84D6-0315-4EB0-A06D-BD7ED79526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6222046"/>
              </p:ext>
            </p:extLst>
          </p:nvPr>
        </p:nvGraphicFramePr>
        <p:xfrm>
          <a:off x="0" y="311068"/>
          <a:ext cx="6857999" cy="8592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7999">
                  <a:extLst>
                    <a:ext uri="{9D8B030D-6E8A-4147-A177-3AD203B41FA5}">
                      <a16:colId xmlns:a16="http://schemas.microsoft.com/office/drawing/2014/main" val="4154285101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r>
                        <a:rPr kumimoji="1" lang="ja-JP" altLang="ja-JP" sz="1100" b="1" kern="1200" dirty="0">
                          <a:solidFill>
                            <a:schemeClr val="lt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２　各システムの概要と特徴等　</a:t>
                      </a:r>
                      <a:r>
                        <a:rPr kumimoji="1" lang="en-US" altLang="ja-JP" sz="1100" b="1" kern="1200" dirty="0">
                          <a:solidFill>
                            <a:schemeClr val="lt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(1) </a:t>
                      </a:r>
                      <a:r>
                        <a:rPr kumimoji="1" lang="ja-JP" altLang="ja-JP" sz="1100" b="1" kern="1200" dirty="0">
                          <a:solidFill>
                            <a:schemeClr val="lt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統合型</a:t>
                      </a:r>
                      <a:r>
                        <a:rPr kumimoji="1" lang="en-US" altLang="ja-JP" sz="1100" b="1" kern="1200" dirty="0">
                          <a:solidFill>
                            <a:schemeClr val="lt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GIS</a:t>
                      </a:r>
                      <a:r>
                        <a:rPr kumimoji="1" lang="ja-JP" altLang="ja-JP" sz="1100" b="1" kern="1200" dirty="0">
                          <a:solidFill>
                            <a:schemeClr val="lt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の概要と特徴等</a:t>
                      </a:r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3106850"/>
                  </a:ext>
                </a:extLst>
              </a:tr>
              <a:tr h="8304104">
                <a:tc>
                  <a:txBody>
                    <a:bodyPr/>
                    <a:lstStyle/>
                    <a:p>
                      <a:r>
                        <a:rPr kumimoji="1" lang="ja-JP" altLang="ja-JP" sz="1100" kern="1200" dirty="0">
                          <a:solidFill>
                            <a:schemeClr val="dk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＜概要＞</a:t>
                      </a:r>
                    </a:p>
                    <a:p>
                      <a:r>
                        <a:rPr kumimoji="1" lang="en-US" altLang="ja-JP" sz="1100" kern="1200" dirty="0">
                          <a:solidFill>
                            <a:schemeClr val="dk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 </a:t>
                      </a:r>
                      <a:endParaRPr kumimoji="1" lang="ja-JP" altLang="ja-JP" sz="1100" kern="1200" dirty="0">
                        <a:solidFill>
                          <a:schemeClr val="dk1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+mn-cs"/>
                      </a:endParaRPr>
                    </a:p>
                    <a:p>
                      <a:r>
                        <a:rPr kumimoji="1" lang="en-US" altLang="ja-JP" sz="1100" kern="1200" dirty="0">
                          <a:solidFill>
                            <a:schemeClr val="dk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 </a:t>
                      </a:r>
                      <a:endParaRPr kumimoji="1" lang="ja-JP" altLang="ja-JP" sz="1100" kern="1200" dirty="0">
                        <a:solidFill>
                          <a:schemeClr val="dk1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+mn-cs"/>
                      </a:endParaRPr>
                    </a:p>
                    <a:p>
                      <a:r>
                        <a:rPr kumimoji="1" lang="en-US" altLang="ja-JP" sz="1100" kern="1200" dirty="0">
                          <a:solidFill>
                            <a:schemeClr val="dk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 </a:t>
                      </a:r>
                      <a:endParaRPr kumimoji="1" lang="ja-JP" altLang="ja-JP" sz="1100" kern="1200" dirty="0">
                        <a:solidFill>
                          <a:schemeClr val="dk1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+mn-cs"/>
                      </a:endParaRPr>
                    </a:p>
                    <a:p>
                      <a:r>
                        <a:rPr kumimoji="1" lang="en-US" altLang="ja-JP" sz="1100" kern="1200" dirty="0">
                          <a:solidFill>
                            <a:schemeClr val="dk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 </a:t>
                      </a:r>
                      <a:endParaRPr kumimoji="1" lang="ja-JP" altLang="ja-JP" sz="1100" kern="1200" dirty="0">
                        <a:solidFill>
                          <a:schemeClr val="dk1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+mn-cs"/>
                      </a:endParaRPr>
                    </a:p>
                    <a:p>
                      <a:r>
                        <a:rPr kumimoji="1" lang="en-US" altLang="ja-JP" sz="1100" kern="1200" dirty="0">
                          <a:solidFill>
                            <a:schemeClr val="dk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 </a:t>
                      </a:r>
                      <a:endParaRPr kumimoji="1" lang="ja-JP" altLang="ja-JP" sz="1100" kern="1200" dirty="0">
                        <a:solidFill>
                          <a:schemeClr val="dk1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+mn-cs"/>
                      </a:endParaRPr>
                    </a:p>
                    <a:p>
                      <a:r>
                        <a:rPr kumimoji="1" lang="ja-JP" altLang="ja-JP" sz="1100" kern="1200" dirty="0">
                          <a:solidFill>
                            <a:schemeClr val="dk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＜特徴＞</a:t>
                      </a:r>
                    </a:p>
                    <a:p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2921564"/>
                  </a:ext>
                </a:extLst>
              </a:tr>
            </a:tbl>
          </a:graphicData>
        </a:graphic>
      </p:graphicFrame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68E6592-5581-4E4C-A7CC-443D9FA12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CN" altLang="en-US"/>
              <a:t>（様式第６号）</a:t>
            </a:r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7B44EA1-BE08-4BB6-95A2-EB16C6152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B2B82-8977-4E2D-942A-CFA6D8150A1E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07833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2">
            <a:extLst>
              <a:ext uri="{FF2B5EF4-FFF2-40B4-BE49-F238E27FC236}">
                <a16:creationId xmlns:a16="http://schemas.microsoft.com/office/drawing/2014/main" id="{715E84D6-0315-4EB0-A06D-BD7ED79526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3346341"/>
              </p:ext>
            </p:extLst>
          </p:nvPr>
        </p:nvGraphicFramePr>
        <p:xfrm>
          <a:off x="0" y="311068"/>
          <a:ext cx="6857999" cy="85571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7999">
                  <a:extLst>
                    <a:ext uri="{9D8B030D-6E8A-4147-A177-3AD203B41FA5}">
                      <a16:colId xmlns:a16="http://schemas.microsoft.com/office/drawing/2014/main" val="4154285101"/>
                    </a:ext>
                  </a:extLst>
                </a:gridCol>
              </a:tblGrid>
              <a:tr h="431441">
                <a:tc>
                  <a:txBody>
                    <a:bodyPr/>
                    <a:lstStyle/>
                    <a:p>
                      <a:r>
                        <a:rPr kumimoji="1" lang="ja-JP" altLang="en-US" sz="1100" b="1" kern="1200" dirty="0">
                          <a:solidFill>
                            <a:schemeClr val="lt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２　各システムの概要と特徴等　</a:t>
                      </a:r>
                      <a:r>
                        <a:rPr kumimoji="1" lang="en-US" altLang="ja-JP" sz="1100" b="1" kern="1200" dirty="0">
                          <a:solidFill>
                            <a:schemeClr val="lt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(1) </a:t>
                      </a:r>
                      <a:r>
                        <a:rPr kumimoji="1" lang="ja-JP" altLang="en-US" sz="1100" b="1" kern="1200" dirty="0">
                          <a:solidFill>
                            <a:schemeClr val="lt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統合型</a:t>
                      </a:r>
                      <a:r>
                        <a:rPr kumimoji="1" lang="en-US" altLang="ja-JP" sz="1100" b="1" kern="1200" dirty="0">
                          <a:solidFill>
                            <a:schemeClr val="lt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GIS</a:t>
                      </a:r>
                      <a:r>
                        <a:rPr kumimoji="1" lang="ja-JP" altLang="en-US" sz="1100" b="1" kern="1200" dirty="0">
                          <a:solidFill>
                            <a:schemeClr val="lt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の概要と特徴等</a:t>
                      </a:r>
                    </a:p>
                    <a:p>
                      <a:r>
                        <a:rPr kumimoji="1" lang="ja-JP" altLang="en-US" sz="1100" b="1" kern="1200" dirty="0">
                          <a:solidFill>
                            <a:schemeClr val="lt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①　固定資産管理業務に係る機能概要と特徴等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3106850"/>
                  </a:ext>
                </a:extLst>
              </a:tr>
              <a:tr h="431441">
                <a:tc>
                  <a:txBody>
                    <a:bodyPr/>
                    <a:lstStyle/>
                    <a:p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■一般的な</a:t>
                      </a:r>
                      <a:r>
                        <a:rPr kumimoji="1" lang="en-US" altLang="ja-JP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GIS</a:t>
                      </a:r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と比較した当該機能の自社評価（以下から選択）</a:t>
                      </a:r>
                    </a:p>
                    <a:p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□他社機能より優れている　　□他社機能と同程度　　□他社機能より劣る部分がある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0566351"/>
                  </a:ext>
                </a:extLst>
              </a:tr>
              <a:tr h="431441">
                <a:tc>
                  <a:txBody>
                    <a:bodyPr/>
                    <a:lstStyle/>
                    <a:p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■その理由</a:t>
                      </a:r>
                      <a:endParaRPr kumimoji="1" lang="en-US" altLang="ja-JP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7744451"/>
                  </a:ext>
                </a:extLst>
              </a:tr>
              <a:tr h="7262838">
                <a:tc>
                  <a:txBody>
                    <a:bodyPr/>
                    <a:lstStyle/>
                    <a:p>
                      <a:r>
                        <a:rPr kumimoji="1" lang="zh-TW" altLang="en-US" sz="1100" kern="1200" dirty="0">
                          <a:solidFill>
                            <a:schemeClr val="dk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＜機能概要＞</a:t>
                      </a:r>
                    </a:p>
                    <a:p>
                      <a:endParaRPr kumimoji="1" lang="zh-TW" altLang="en-US" sz="1100" kern="1200" dirty="0">
                        <a:solidFill>
                          <a:schemeClr val="dk1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+mn-cs"/>
                      </a:endParaRPr>
                    </a:p>
                    <a:p>
                      <a:endParaRPr kumimoji="1" lang="zh-TW" altLang="en-US" sz="1100" kern="1200" dirty="0">
                        <a:solidFill>
                          <a:schemeClr val="dk1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+mn-cs"/>
                      </a:endParaRPr>
                    </a:p>
                    <a:p>
                      <a:endParaRPr kumimoji="1" lang="zh-TW" altLang="en-US" sz="1100" kern="1200" dirty="0">
                        <a:solidFill>
                          <a:schemeClr val="dk1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+mn-cs"/>
                      </a:endParaRPr>
                    </a:p>
                    <a:p>
                      <a:endParaRPr kumimoji="1" lang="zh-TW" altLang="en-US" sz="1100" kern="1200" dirty="0">
                        <a:solidFill>
                          <a:schemeClr val="dk1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+mn-cs"/>
                      </a:endParaRPr>
                    </a:p>
                    <a:p>
                      <a:endParaRPr kumimoji="1" lang="zh-TW" altLang="en-US" sz="1100" kern="1200" dirty="0">
                        <a:solidFill>
                          <a:schemeClr val="dk1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+mn-cs"/>
                      </a:endParaRPr>
                    </a:p>
                    <a:p>
                      <a:r>
                        <a:rPr kumimoji="1" lang="zh-TW" altLang="en-US" sz="1100" kern="1200" dirty="0">
                          <a:solidFill>
                            <a:schemeClr val="dk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＜特徴＞</a:t>
                      </a:r>
                    </a:p>
                    <a:p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2921564"/>
                  </a:ext>
                </a:extLst>
              </a:tr>
            </a:tbl>
          </a:graphicData>
        </a:graphic>
      </p:graphicFrame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68E6592-5581-4E4C-A7CC-443D9FA12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CN" altLang="en-US"/>
              <a:t>（様式第６号）</a:t>
            </a:r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7B44EA1-BE08-4BB6-95A2-EB16C6152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B2B82-8977-4E2D-942A-CFA6D8150A1E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56203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2">
            <a:extLst>
              <a:ext uri="{FF2B5EF4-FFF2-40B4-BE49-F238E27FC236}">
                <a16:creationId xmlns:a16="http://schemas.microsoft.com/office/drawing/2014/main" id="{715E84D6-0315-4EB0-A06D-BD7ED79526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6340899"/>
              </p:ext>
            </p:extLst>
          </p:nvPr>
        </p:nvGraphicFramePr>
        <p:xfrm>
          <a:off x="0" y="311068"/>
          <a:ext cx="6857999" cy="85571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7999">
                  <a:extLst>
                    <a:ext uri="{9D8B030D-6E8A-4147-A177-3AD203B41FA5}">
                      <a16:colId xmlns:a16="http://schemas.microsoft.com/office/drawing/2014/main" val="4154285101"/>
                    </a:ext>
                  </a:extLst>
                </a:gridCol>
              </a:tblGrid>
              <a:tr h="431441">
                <a:tc>
                  <a:txBody>
                    <a:bodyPr/>
                    <a:lstStyle/>
                    <a:p>
                      <a:r>
                        <a:rPr kumimoji="1" lang="ja-JP" altLang="en-US" sz="1100" b="1" kern="1200" dirty="0">
                          <a:solidFill>
                            <a:schemeClr val="lt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２　各システムの概要と特徴等　</a:t>
                      </a:r>
                      <a:r>
                        <a:rPr kumimoji="1" lang="en-US" altLang="ja-JP" sz="1100" b="1" kern="1200" dirty="0">
                          <a:solidFill>
                            <a:schemeClr val="lt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(1) </a:t>
                      </a:r>
                      <a:r>
                        <a:rPr kumimoji="1" lang="ja-JP" altLang="en-US" sz="1100" b="1" kern="1200" dirty="0">
                          <a:solidFill>
                            <a:schemeClr val="lt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統合型</a:t>
                      </a:r>
                      <a:r>
                        <a:rPr kumimoji="1" lang="en-US" altLang="ja-JP" sz="1100" b="1" kern="1200" dirty="0">
                          <a:solidFill>
                            <a:schemeClr val="lt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GIS</a:t>
                      </a:r>
                      <a:r>
                        <a:rPr kumimoji="1" lang="ja-JP" altLang="en-US" sz="1100" b="1" kern="1200" dirty="0">
                          <a:solidFill>
                            <a:schemeClr val="lt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の概要と特徴等</a:t>
                      </a:r>
                    </a:p>
                    <a:p>
                      <a:r>
                        <a:rPr kumimoji="1" lang="ja-JP" altLang="en-US" sz="1100" b="1" kern="1200" dirty="0">
                          <a:solidFill>
                            <a:schemeClr val="lt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②　道路管理業務に係る機能概要と特徴等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3106850"/>
                  </a:ext>
                </a:extLst>
              </a:tr>
              <a:tr h="431441">
                <a:tc>
                  <a:txBody>
                    <a:bodyPr/>
                    <a:lstStyle/>
                    <a:p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■一般的な</a:t>
                      </a:r>
                      <a:r>
                        <a:rPr kumimoji="1" lang="en-US" altLang="ja-JP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GIS</a:t>
                      </a:r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と比較した当該機能の自社評価（以下から選択）</a:t>
                      </a:r>
                    </a:p>
                    <a:p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□他社機能より優れている　　□他社機能と同程度　　□他社機能より劣る部分がある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0566351"/>
                  </a:ext>
                </a:extLst>
              </a:tr>
              <a:tr h="431441">
                <a:tc>
                  <a:txBody>
                    <a:bodyPr/>
                    <a:lstStyle/>
                    <a:p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■その理由</a:t>
                      </a:r>
                      <a:endParaRPr kumimoji="1" lang="en-US" altLang="ja-JP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7744451"/>
                  </a:ext>
                </a:extLst>
              </a:tr>
              <a:tr h="7262838">
                <a:tc>
                  <a:txBody>
                    <a:bodyPr/>
                    <a:lstStyle/>
                    <a:p>
                      <a:r>
                        <a:rPr kumimoji="1" lang="zh-TW" altLang="en-US" sz="1100" kern="1200" dirty="0">
                          <a:solidFill>
                            <a:schemeClr val="dk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＜機能概要＞</a:t>
                      </a:r>
                    </a:p>
                    <a:p>
                      <a:endParaRPr kumimoji="1" lang="zh-TW" altLang="en-US" sz="1100" kern="1200" dirty="0">
                        <a:solidFill>
                          <a:schemeClr val="dk1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+mn-cs"/>
                      </a:endParaRPr>
                    </a:p>
                    <a:p>
                      <a:endParaRPr kumimoji="1" lang="zh-TW" altLang="en-US" sz="1100" kern="1200" dirty="0">
                        <a:solidFill>
                          <a:schemeClr val="dk1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+mn-cs"/>
                      </a:endParaRPr>
                    </a:p>
                    <a:p>
                      <a:endParaRPr kumimoji="1" lang="zh-TW" altLang="en-US" sz="1100" kern="1200" dirty="0">
                        <a:solidFill>
                          <a:schemeClr val="dk1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+mn-cs"/>
                      </a:endParaRPr>
                    </a:p>
                    <a:p>
                      <a:endParaRPr kumimoji="1" lang="zh-TW" altLang="en-US" sz="1100" kern="1200" dirty="0">
                        <a:solidFill>
                          <a:schemeClr val="dk1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+mn-cs"/>
                      </a:endParaRPr>
                    </a:p>
                    <a:p>
                      <a:endParaRPr kumimoji="1" lang="zh-TW" altLang="en-US" sz="1100" kern="1200" dirty="0">
                        <a:solidFill>
                          <a:schemeClr val="dk1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+mn-cs"/>
                      </a:endParaRPr>
                    </a:p>
                    <a:p>
                      <a:r>
                        <a:rPr kumimoji="1" lang="zh-TW" altLang="en-US" sz="1100" kern="1200" dirty="0">
                          <a:solidFill>
                            <a:schemeClr val="dk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＜特徴＞</a:t>
                      </a:r>
                    </a:p>
                    <a:p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2921564"/>
                  </a:ext>
                </a:extLst>
              </a:tr>
            </a:tbl>
          </a:graphicData>
        </a:graphic>
      </p:graphicFrame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68E6592-5581-4E4C-A7CC-443D9FA12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CN" altLang="en-US"/>
              <a:t>（様式第６号）</a:t>
            </a:r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7B44EA1-BE08-4BB6-95A2-EB16C6152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B2B82-8977-4E2D-942A-CFA6D8150A1E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38606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2">
            <a:extLst>
              <a:ext uri="{FF2B5EF4-FFF2-40B4-BE49-F238E27FC236}">
                <a16:creationId xmlns:a16="http://schemas.microsoft.com/office/drawing/2014/main" id="{715E84D6-0315-4EB0-A06D-BD7ED79526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4373984"/>
              </p:ext>
            </p:extLst>
          </p:nvPr>
        </p:nvGraphicFramePr>
        <p:xfrm>
          <a:off x="0" y="311068"/>
          <a:ext cx="6857999" cy="85571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7999">
                  <a:extLst>
                    <a:ext uri="{9D8B030D-6E8A-4147-A177-3AD203B41FA5}">
                      <a16:colId xmlns:a16="http://schemas.microsoft.com/office/drawing/2014/main" val="4154285101"/>
                    </a:ext>
                  </a:extLst>
                </a:gridCol>
              </a:tblGrid>
              <a:tr h="431441">
                <a:tc>
                  <a:txBody>
                    <a:bodyPr/>
                    <a:lstStyle/>
                    <a:p>
                      <a:r>
                        <a:rPr kumimoji="1" lang="ja-JP" altLang="en-US" sz="1100" b="1" kern="1200" dirty="0">
                          <a:solidFill>
                            <a:schemeClr val="lt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２　各システムの概要と特徴等　</a:t>
                      </a:r>
                      <a:r>
                        <a:rPr kumimoji="1" lang="en-US" altLang="ja-JP" sz="1100" b="1" kern="1200" dirty="0">
                          <a:solidFill>
                            <a:schemeClr val="lt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(1) </a:t>
                      </a:r>
                      <a:r>
                        <a:rPr kumimoji="1" lang="ja-JP" altLang="en-US" sz="1100" b="1" kern="1200" dirty="0">
                          <a:solidFill>
                            <a:schemeClr val="lt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統合型</a:t>
                      </a:r>
                      <a:r>
                        <a:rPr kumimoji="1" lang="en-US" altLang="ja-JP" sz="1100" b="1" kern="1200" dirty="0">
                          <a:solidFill>
                            <a:schemeClr val="lt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GIS</a:t>
                      </a:r>
                      <a:r>
                        <a:rPr kumimoji="1" lang="ja-JP" altLang="en-US" sz="1100" b="1" kern="1200" dirty="0">
                          <a:solidFill>
                            <a:schemeClr val="lt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の概要と特徴等</a:t>
                      </a:r>
                    </a:p>
                    <a:p>
                      <a:r>
                        <a:rPr kumimoji="1" lang="ja-JP" altLang="en-US" sz="1100" b="1" kern="1200" dirty="0">
                          <a:solidFill>
                            <a:schemeClr val="lt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③　上下水道業務に係る機能概要と特徴等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3106850"/>
                  </a:ext>
                </a:extLst>
              </a:tr>
              <a:tr h="431441">
                <a:tc>
                  <a:txBody>
                    <a:bodyPr/>
                    <a:lstStyle/>
                    <a:p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■一般的な</a:t>
                      </a:r>
                      <a:r>
                        <a:rPr kumimoji="1" lang="en-US" altLang="ja-JP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GIS</a:t>
                      </a:r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と比較した当該機能の自社評価（以下から選択）</a:t>
                      </a:r>
                    </a:p>
                    <a:p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□他社機能より優れている　　□他社機能と同程度　　□他社機能より劣る部分がある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0566351"/>
                  </a:ext>
                </a:extLst>
              </a:tr>
              <a:tr h="431441">
                <a:tc>
                  <a:txBody>
                    <a:bodyPr/>
                    <a:lstStyle/>
                    <a:p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■その理由</a:t>
                      </a:r>
                      <a:endParaRPr kumimoji="1" lang="en-US" altLang="ja-JP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7744451"/>
                  </a:ext>
                </a:extLst>
              </a:tr>
              <a:tr h="7262838">
                <a:tc>
                  <a:txBody>
                    <a:bodyPr/>
                    <a:lstStyle/>
                    <a:p>
                      <a:r>
                        <a:rPr kumimoji="1" lang="zh-TW" altLang="en-US" sz="1100" kern="1200" dirty="0">
                          <a:solidFill>
                            <a:schemeClr val="dk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＜機能概要＞</a:t>
                      </a:r>
                    </a:p>
                    <a:p>
                      <a:endParaRPr kumimoji="1" lang="zh-TW" altLang="en-US" sz="1100" kern="1200" dirty="0">
                        <a:solidFill>
                          <a:schemeClr val="dk1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+mn-cs"/>
                      </a:endParaRPr>
                    </a:p>
                    <a:p>
                      <a:endParaRPr kumimoji="1" lang="zh-TW" altLang="en-US" sz="1100" kern="1200" dirty="0">
                        <a:solidFill>
                          <a:schemeClr val="dk1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+mn-cs"/>
                      </a:endParaRPr>
                    </a:p>
                    <a:p>
                      <a:endParaRPr kumimoji="1" lang="zh-TW" altLang="en-US" sz="1100" kern="1200" dirty="0">
                        <a:solidFill>
                          <a:schemeClr val="dk1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+mn-cs"/>
                      </a:endParaRPr>
                    </a:p>
                    <a:p>
                      <a:endParaRPr kumimoji="1" lang="zh-TW" altLang="en-US" sz="1100" kern="1200" dirty="0">
                        <a:solidFill>
                          <a:schemeClr val="dk1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+mn-cs"/>
                      </a:endParaRPr>
                    </a:p>
                    <a:p>
                      <a:endParaRPr kumimoji="1" lang="zh-TW" altLang="en-US" sz="1100" kern="1200" dirty="0">
                        <a:solidFill>
                          <a:schemeClr val="dk1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+mn-cs"/>
                      </a:endParaRPr>
                    </a:p>
                    <a:p>
                      <a:r>
                        <a:rPr kumimoji="1" lang="zh-TW" altLang="en-US" sz="1100" kern="1200" dirty="0">
                          <a:solidFill>
                            <a:schemeClr val="dk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＜特徴＞</a:t>
                      </a:r>
                    </a:p>
                    <a:p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2921564"/>
                  </a:ext>
                </a:extLst>
              </a:tr>
            </a:tbl>
          </a:graphicData>
        </a:graphic>
      </p:graphicFrame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68E6592-5581-4E4C-A7CC-443D9FA12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CN" altLang="en-US"/>
              <a:t>（様式第６号）</a:t>
            </a:r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7B44EA1-BE08-4BB6-95A2-EB16C6152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B2B82-8977-4E2D-942A-CFA6D8150A1E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96768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2">
            <a:extLst>
              <a:ext uri="{FF2B5EF4-FFF2-40B4-BE49-F238E27FC236}">
                <a16:creationId xmlns:a16="http://schemas.microsoft.com/office/drawing/2014/main" id="{715E84D6-0315-4EB0-A06D-BD7ED79526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9954105"/>
              </p:ext>
            </p:extLst>
          </p:nvPr>
        </p:nvGraphicFramePr>
        <p:xfrm>
          <a:off x="0" y="311068"/>
          <a:ext cx="6857999" cy="8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7999">
                  <a:extLst>
                    <a:ext uri="{9D8B030D-6E8A-4147-A177-3AD203B41FA5}">
                      <a16:colId xmlns:a16="http://schemas.microsoft.com/office/drawing/2014/main" val="4154285101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r>
                        <a:rPr kumimoji="1" lang="ja-JP" altLang="en-US" sz="1100" b="1" kern="1200" dirty="0">
                          <a:solidFill>
                            <a:schemeClr val="lt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２　各システムの概要と特徴等　</a:t>
                      </a:r>
                      <a:r>
                        <a:rPr kumimoji="1" lang="en-US" altLang="ja-JP" sz="1100" b="1" kern="1200" dirty="0">
                          <a:solidFill>
                            <a:schemeClr val="lt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(1) </a:t>
                      </a:r>
                      <a:r>
                        <a:rPr kumimoji="1" lang="ja-JP" altLang="en-US" sz="1100" b="1" kern="1200" dirty="0">
                          <a:solidFill>
                            <a:schemeClr val="lt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統合型</a:t>
                      </a:r>
                      <a:r>
                        <a:rPr kumimoji="1" lang="en-US" altLang="ja-JP" sz="1100" b="1" kern="1200" dirty="0">
                          <a:solidFill>
                            <a:schemeClr val="lt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GIS</a:t>
                      </a:r>
                      <a:r>
                        <a:rPr kumimoji="1" lang="ja-JP" altLang="en-US" sz="1100" b="1" kern="1200" dirty="0">
                          <a:solidFill>
                            <a:schemeClr val="lt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の概要と特徴等</a:t>
                      </a:r>
                    </a:p>
                    <a:p>
                      <a:r>
                        <a:rPr kumimoji="1" lang="ja-JP" altLang="en-US" sz="1100" b="1" kern="1200" dirty="0">
                          <a:solidFill>
                            <a:schemeClr val="lt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④　令和７年度以降の新たなレイヤ登録イメージ等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3106850"/>
                  </a:ext>
                </a:extLst>
              </a:tr>
              <a:tr h="8072383">
                <a:tc>
                  <a:txBody>
                    <a:bodyPr/>
                    <a:lstStyle/>
                    <a:p>
                      <a:r>
                        <a:rPr kumimoji="1" lang="ja-JP" altLang="en-US" sz="1100" kern="1200" dirty="0">
                          <a:solidFill>
                            <a:schemeClr val="dk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＜</a:t>
                      </a:r>
                      <a:r>
                        <a:rPr kumimoji="1" lang="en-US" altLang="ja-JP" sz="1100" kern="1200" dirty="0">
                          <a:solidFill>
                            <a:schemeClr val="dk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shape</a:t>
                      </a:r>
                      <a:r>
                        <a:rPr kumimoji="1" lang="ja-JP" altLang="en-US" sz="1100" kern="1200" dirty="0">
                          <a:solidFill>
                            <a:schemeClr val="dk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ファイルを取り込む方法＞</a:t>
                      </a:r>
                    </a:p>
                    <a:p>
                      <a:endParaRPr kumimoji="1" lang="ja-JP" altLang="en-US" sz="1100" kern="1200" dirty="0">
                        <a:solidFill>
                          <a:schemeClr val="dk1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+mn-cs"/>
                      </a:endParaRPr>
                    </a:p>
                    <a:p>
                      <a:endParaRPr kumimoji="1" lang="ja-JP" altLang="en-US" sz="1100" kern="1200" dirty="0">
                        <a:solidFill>
                          <a:schemeClr val="dk1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+mn-cs"/>
                      </a:endParaRPr>
                    </a:p>
                    <a:p>
                      <a:r>
                        <a:rPr kumimoji="1" lang="ja-JP" altLang="en-US" sz="1100" kern="1200" dirty="0">
                          <a:solidFill>
                            <a:schemeClr val="dk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＜住所（緯度経度）一覧から作成する方法＞</a:t>
                      </a:r>
                    </a:p>
                    <a:p>
                      <a:endParaRPr kumimoji="1" lang="ja-JP" altLang="en-US" sz="1100" kern="1200" dirty="0">
                        <a:solidFill>
                          <a:schemeClr val="dk1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+mn-cs"/>
                      </a:endParaRPr>
                    </a:p>
                    <a:p>
                      <a:endParaRPr kumimoji="1" lang="ja-JP" altLang="en-US" sz="1100" kern="1200" dirty="0">
                        <a:solidFill>
                          <a:schemeClr val="dk1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+mn-cs"/>
                      </a:endParaRPr>
                    </a:p>
                    <a:p>
                      <a:r>
                        <a:rPr kumimoji="1" lang="ja-JP" altLang="en-US" sz="1100" kern="1200" dirty="0">
                          <a:solidFill>
                            <a:schemeClr val="dk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＜その他の方法＞</a:t>
                      </a:r>
                    </a:p>
                    <a:p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2921564"/>
                  </a:ext>
                </a:extLst>
              </a:tr>
            </a:tbl>
          </a:graphicData>
        </a:graphic>
      </p:graphicFrame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68E6592-5581-4E4C-A7CC-443D9FA12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CN" altLang="en-US"/>
              <a:t>（様式第６号）</a:t>
            </a:r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7B44EA1-BE08-4BB6-95A2-EB16C6152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B2B82-8977-4E2D-942A-CFA6D8150A1E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63499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2">
            <a:extLst>
              <a:ext uri="{FF2B5EF4-FFF2-40B4-BE49-F238E27FC236}">
                <a16:creationId xmlns:a16="http://schemas.microsoft.com/office/drawing/2014/main" id="{715E84D6-0315-4EB0-A06D-BD7ED79526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5599223"/>
              </p:ext>
            </p:extLst>
          </p:nvPr>
        </p:nvGraphicFramePr>
        <p:xfrm>
          <a:off x="0" y="311068"/>
          <a:ext cx="6857999" cy="8592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7999">
                  <a:extLst>
                    <a:ext uri="{9D8B030D-6E8A-4147-A177-3AD203B41FA5}">
                      <a16:colId xmlns:a16="http://schemas.microsoft.com/office/drawing/2014/main" val="4154285101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r>
                        <a:rPr kumimoji="1" lang="ja-JP" altLang="ja-JP" sz="1100" b="1" kern="1200" dirty="0">
                          <a:solidFill>
                            <a:schemeClr val="lt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２　各システムの概要と特徴等　</a:t>
                      </a:r>
                      <a:r>
                        <a:rPr kumimoji="1" lang="en-US" altLang="ja-JP" sz="1100" b="1" kern="1200" dirty="0">
                          <a:solidFill>
                            <a:schemeClr val="lt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(2) </a:t>
                      </a:r>
                      <a:r>
                        <a:rPr kumimoji="1" lang="ja-JP" altLang="en-US" sz="1100" b="1" kern="1200" dirty="0">
                          <a:solidFill>
                            <a:schemeClr val="lt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現地調査システムの概要と特徴等</a:t>
                      </a:r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3106850"/>
                  </a:ext>
                </a:extLst>
              </a:tr>
              <a:tr h="8304104">
                <a:tc>
                  <a:txBody>
                    <a:bodyPr/>
                    <a:lstStyle/>
                    <a:p>
                      <a:r>
                        <a:rPr kumimoji="1" lang="ja-JP" altLang="ja-JP" sz="1100" kern="1200" dirty="0">
                          <a:solidFill>
                            <a:schemeClr val="dk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＜概要＞</a:t>
                      </a:r>
                    </a:p>
                    <a:p>
                      <a:r>
                        <a:rPr kumimoji="1" lang="en-US" altLang="ja-JP" sz="1100" kern="1200" dirty="0">
                          <a:solidFill>
                            <a:schemeClr val="dk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 </a:t>
                      </a:r>
                      <a:endParaRPr kumimoji="1" lang="ja-JP" altLang="ja-JP" sz="1100" kern="1200" dirty="0">
                        <a:solidFill>
                          <a:schemeClr val="dk1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+mn-cs"/>
                      </a:endParaRPr>
                    </a:p>
                    <a:p>
                      <a:r>
                        <a:rPr kumimoji="1" lang="en-US" altLang="ja-JP" sz="1100" kern="1200" dirty="0">
                          <a:solidFill>
                            <a:schemeClr val="dk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 </a:t>
                      </a:r>
                      <a:endParaRPr kumimoji="1" lang="ja-JP" altLang="ja-JP" sz="1100" kern="1200" dirty="0">
                        <a:solidFill>
                          <a:schemeClr val="dk1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+mn-cs"/>
                      </a:endParaRPr>
                    </a:p>
                    <a:p>
                      <a:r>
                        <a:rPr kumimoji="1" lang="en-US" altLang="ja-JP" sz="1100" kern="1200" dirty="0">
                          <a:solidFill>
                            <a:schemeClr val="dk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 </a:t>
                      </a:r>
                      <a:endParaRPr kumimoji="1" lang="ja-JP" altLang="ja-JP" sz="1100" kern="1200" dirty="0">
                        <a:solidFill>
                          <a:schemeClr val="dk1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+mn-cs"/>
                      </a:endParaRPr>
                    </a:p>
                    <a:p>
                      <a:r>
                        <a:rPr kumimoji="1" lang="en-US" altLang="ja-JP" sz="1100" kern="1200" dirty="0">
                          <a:solidFill>
                            <a:schemeClr val="dk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 </a:t>
                      </a:r>
                      <a:endParaRPr kumimoji="1" lang="ja-JP" altLang="ja-JP" sz="1100" kern="1200" dirty="0">
                        <a:solidFill>
                          <a:schemeClr val="dk1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+mn-cs"/>
                      </a:endParaRPr>
                    </a:p>
                    <a:p>
                      <a:r>
                        <a:rPr kumimoji="1" lang="en-US" altLang="ja-JP" sz="1100" kern="1200" dirty="0">
                          <a:solidFill>
                            <a:schemeClr val="dk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 </a:t>
                      </a:r>
                      <a:endParaRPr kumimoji="1" lang="ja-JP" altLang="ja-JP" sz="1100" kern="1200" dirty="0">
                        <a:solidFill>
                          <a:schemeClr val="dk1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+mn-cs"/>
                      </a:endParaRPr>
                    </a:p>
                    <a:p>
                      <a:r>
                        <a:rPr kumimoji="1" lang="ja-JP" altLang="ja-JP" sz="1100" kern="1200" dirty="0">
                          <a:solidFill>
                            <a:schemeClr val="dk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＜特徴＞</a:t>
                      </a:r>
                    </a:p>
                    <a:p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2921564"/>
                  </a:ext>
                </a:extLst>
              </a:tr>
            </a:tbl>
          </a:graphicData>
        </a:graphic>
      </p:graphicFrame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68E6592-5581-4E4C-A7CC-443D9FA12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CN" altLang="en-US"/>
              <a:t>（様式第６号）</a:t>
            </a:r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7B44EA1-BE08-4BB6-95A2-EB16C6152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B2B82-8977-4E2D-942A-CFA6D8150A1E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91070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2">
            <a:extLst>
              <a:ext uri="{FF2B5EF4-FFF2-40B4-BE49-F238E27FC236}">
                <a16:creationId xmlns:a16="http://schemas.microsoft.com/office/drawing/2014/main" id="{715E84D6-0315-4EB0-A06D-BD7ED79526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0077592"/>
              </p:ext>
            </p:extLst>
          </p:nvPr>
        </p:nvGraphicFramePr>
        <p:xfrm>
          <a:off x="0" y="311068"/>
          <a:ext cx="6857999" cy="8592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7999">
                  <a:extLst>
                    <a:ext uri="{9D8B030D-6E8A-4147-A177-3AD203B41FA5}">
                      <a16:colId xmlns:a16="http://schemas.microsoft.com/office/drawing/2014/main" val="4154285101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r>
                        <a:rPr kumimoji="1" lang="ja-JP" altLang="ja-JP" sz="1100" b="1" kern="1200" dirty="0">
                          <a:solidFill>
                            <a:schemeClr val="lt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２　各システムの概要と特徴等　</a:t>
                      </a:r>
                      <a:r>
                        <a:rPr kumimoji="1" lang="en-US" altLang="ja-JP" sz="1100" b="1" kern="1200" dirty="0">
                          <a:solidFill>
                            <a:schemeClr val="lt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(3) </a:t>
                      </a:r>
                      <a:r>
                        <a:rPr kumimoji="1" lang="ja-JP" altLang="en-US" sz="1100" b="1" kern="1200" dirty="0">
                          <a:solidFill>
                            <a:schemeClr val="lt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公開型</a:t>
                      </a:r>
                      <a:r>
                        <a:rPr kumimoji="1" lang="en-US" altLang="ja-JP" sz="1100" b="1" kern="1200" dirty="0">
                          <a:solidFill>
                            <a:schemeClr val="lt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GIS</a:t>
                      </a:r>
                      <a:r>
                        <a:rPr kumimoji="1" lang="ja-JP" altLang="en-US" sz="1100" b="1" kern="1200" dirty="0">
                          <a:solidFill>
                            <a:schemeClr val="lt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の概要と特徴等</a:t>
                      </a:r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3106850"/>
                  </a:ext>
                </a:extLst>
              </a:tr>
              <a:tr h="8304104">
                <a:tc>
                  <a:txBody>
                    <a:bodyPr/>
                    <a:lstStyle/>
                    <a:p>
                      <a:r>
                        <a:rPr kumimoji="1" lang="ja-JP" altLang="ja-JP" sz="1100" kern="1200" dirty="0">
                          <a:solidFill>
                            <a:schemeClr val="dk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＜概要＞</a:t>
                      </a:r>
                    </a:p>
                    <a:p>
                      <a:r>
                        <a:rPr kumimoji="1" lang="en-US" altLang="ja-JP" sz="1100" kern="1200" dirty="0">
                          <a:solidFill>
                            <a:schemeClr val="dk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 </a:t>
                      </a:r>
                      <a:endParaRPr kumimoji="1" lang="ja-JP" altLang="ja-JP" sz="1100" kern="1200" dirty="0">
                        <a:solidFill>
                          <a:schemeClr val="dk1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+mn-cs"/>
                      </a:endParaRPr>
                    </a:p>
                    <a:p>
                      <a:r>
                        <a:rPr kumimoji="1" lang="en-US" altLang="ja-JP" sz="1100" kern="1200" dirty="0">
                          <a:solidFill>
                            <a:schemeClr val="dk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 </a:t>
                      </a:r>
                      <a:endParaRPr kumimoji="1" lang="ja-JP" altLang="ja-JP" sz="1100" kern="1200" dirty="0">
                        <a:solidFill>
                          <a:schemeClr val="dk1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+mn-cs"/>
                      </a:endParaRPr>
                    </a:p>
                    <a:p>
                      <a:r>
                        <a:rPr kumimoji="1" lang="en-US" altLang="ja-JP" sz="1100" kern="1200" dirty="0">
                          <a:solidFill>
                            <a:schemeClr val="dk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 </a:t>
                      </a:r>
                      <a:endParaRPr kumimoji="1" lang="ja-JP" altLang="ja-JP" sz="1100" kern="1200" dirty="0">
                        <a:solidFill>
                          <a:schemeClr val="dk1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+mn-cs"/>
                      </a:endParaRPr>
                    </a:p>
                    <a:p>
                      <a:r>
                        <a:rPr kumimoji="1" lang="en-US" altLang="ja-JP" sz="1100" kern="1200" dirty="0">
                          <a:solidFill>
                            <a:schemeClr val="dk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 </a:t>
                      </a:r>
                      <a:endParaRPr kumimoji="1" lang="ja-JP" altLang="ja-JP" sz="1100" kern="1200" dirty="0">
                        <a:solidFill>
                          <a:schemeClr val="dk1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+mn-cs"/>
                      </a:endParaRPr>
                    </a:p>
                    <a:p>
                      <a:r>
                        <a:rPr kumimoji="1" lang="en-US" altLang="ja-JP" sz="1100" kern="1200" dirty="0">
                          <a:solidFill>
                            <a:schemeClr val="dk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 </a:t>
                      </a:r>
                      <a:endParaRPr kumimoji="1" lang="ja-JP" altLang="ja-JP" sz="1100" kern="1200" dirty="0">
                        <a:solidFill>
                          <a:schemeClr val="dk1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+mn-cs"/>
                      </a:endParaRPr>
                    </a:p>
                    <a:p>
                      <a:r>
                        <a:rPr kumimoji="1" lang="ja-JP" altLang="ja-JP" sz="1100" kern="1200" dirty="0">
                          <a:solidFill>
                            <a:schemeClr val="dk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+mn-cs"/>
                        </a:rPr>
                        <a:t>＜特徴＞</a:t>
                      </a:r>
                    </a:p>
                    <a:p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2921564"/>
                  </a:ext>
                </a:extLst>
              </a:tr>
            </a:tbl>
          </a:graphicData>
        </a:graphic>
      </p:graphicFrame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68E6592-5581-4E4C-A7CC-443D9FA12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CN" altLang="en-US"/>
              <a:t>（様式第６号）</a:t>
            </a:r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7B44EA1-BE08-4BB6-95A2-EB16C6152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B2B82-8977-4E2D-942A-CFA6D8150A1E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7943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97</TotalTime>
  <Words>1024</Words>
  <Application>Microsoft Office PowerPoint</Application>
  <PresentationFormat>画面に合わせる (4:3)</PresentationFormat>
  <Paragraphs>222</Paragraphs>
  <Slides>13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9" baseType="lpstr">
      <vt:lpstr>ＭＳ 明朝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　政弘</dc:creator>
  <cp:lastModifiedBy>佐藤　政弘</cp:lastModifiedBy>
  <cp:revision>14</cp:revision>
  <cp:lastPrinted>2024-04-04T01:06:42Z</cp:lastPrinted>
  <dcterms:created xsi:type="dcterms:W3CDTF">2024-04-03T00:34:06Z</dcterms:created>
  <dcterms:modified xsi:type="dcterms:W3CDTF">2024-04-08T06:55:26Z</dcterms:modified>
</cp:coreProperties>
</file>