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60" r:id="rId2"/>
    <p:sldId id="257" r:id="rId3"/>
    <p:sldId id="256" r:id="rId4"/>
    <p:sldId id="258" r:id="rId5"/>
    <p:sldId id="280" r:id="rId6"/>
    <p:sldId id="259" r:id="rId7"/>
    <p:sldId id="277" r:id="rId8"/>
    <p:sldId id="281" r:id="rId9"/>
    <p:sldId id="268" r:id="rId10"/>
    <p:sldId id="282" r:id="rId11"/>
    <p:sldId id="283" r:id="rId12"/>
    <p:sldId id="263" r:id="rId13"/>
    <p:sldId id="279" r:id="rId14"/>
    <p:sldId id="273" r:id="rId15"/>
    <p:sldId id="274" r:id="rId16"/>
    <p:sldId id="264" r:id="rId17"/>
    <p:sldId id="267" r:id="rId18"/>
    <p:sldId id="271" r:id="rId19"/>
    <p:sldId id="272" r:id="rId20"/>
    <p:sldId id="284" r:id="rId21"/>
  </p:sldIdLst>
  <p:sldSz cx="6858000" cy="9906000" type="A4"/>
  <p:notesSz cx="7053263" cy="10180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河野　良太" initials="河野　良太" lastIdx="2" clrIdx="0">
    <p:extLst>
      <p:ext uri="{19B8F6BF-5375-455C-9EA6-DF929625EA0E}">
        <p15:presenceInfo xmlns:p15="http://schemas.microsoft.com/office/powerpoint/2012/main" userId="S::kono7094@city.kamaishi.iwate.jp::919ed3ee-6a75-4842-91d3-74867389a6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83" autoAdjust="0"/>
    <p:restoredTop sz="94660"/>
  </p:normalViewPr>
  <p:slideViewPr>
    <p:cSldViewPr snapToGrid="0">
      <p:cViewPr varScale="1">
        <p:scale>
          <a:sx n="56" d="100"/>
          <a:sy n="56" d="100"/>
        </p:scale>
        <p:origin x="157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2"/>
            <a:ext cx="3056414" cy="510800"/>
          </a:xfrm>
          <a:prstGeom prst="rect">
            <a:avLst/>
          </a:prstGeom>
        </p:spPr>
        <p:txBody>
          <a:bodyPr vert="horz" lIns="94898" tIns="47449" rIns="94898" bIns="47449" rtlCol="0"/>
          <a:lstStyle>
            <a:lvl1pPr algn="l">
              <a:defRPr sz="1200"/>
            </a:lvl1pPr>
          </a:lstStyle>
          <a:p>
            <a:endParaRPr kumimoji="1" lang="ja-JP" altLang="en-US"/>
          </a:p>
        </p:txBody>
      </p:sp>
      <p:sp>
        <p:nvSpPr>
          <p:cNvPr id="3" name="日付プレースホルダー 2"/>
          <p:cNvSpPr>
            <a:spLocks noGrp="1"/>
          </p:cNvSpPr>
          <p:nvPr>
            <p:ph type="dt" idx="1"/>
          </p:nvPr>
        </p:nvSpPr>
        <p:spPr>
          <a:xfrm>
            <a:off x="3995218" y="2"/>
            <a:ext cx="3056414" cy="510800"/>
          </a:xfrm>
          <a:prstGeom prst="rect">
            <a:avLst/>
          </a:prstGeom>
        </p:spPr>
        <p:txBody>
          <a:bodyPr vert="horz" lIns="94898" tIns="47449" rIns="94898" bIns="47449" rtlCol="0"/>
          <a:lstStyle>
            <a:lvl1pPr algn="r">
              <a:defRPr sz="1200"/>
            </a:lvl1pPr>
          </a:lstStyle>
          <a:p>
            <a:fld id="{8BFCCC93-FAEE-4C49-AC69-FAA092A1E5F6}" type="datetimeFigureOut">
              <a:rPr kumimoji="1" lang="ja-JP" altLang="en-US" smtClean="0"/>
              <a:t>2021/10/6</a:t>
            </a:fld>
            <a:endParaRPr kumimoji="1" lang="ja-JP" altLang="en-US"/>
          </a:p>
        </p:txBody>
      </p:sp>
      <p:sp>
        <p:nvSpPr>
          <p:cNvPr id="4" name="スライド イメージ プレースホルダー 3"/>
          <p:cNvSpPr>
            <a:spLocks noGrp="1" noRot="1" noChangeAspect="1"/>
          </p:cNvSpPr>
          <p:nvPr>
            <p:ph type="sldImg" idx="2"/>
          </p:nvPr>
        </p:nvSpPr>
        <p:spPr>
          <a:xfrm>
            <a:off x="2336800" y="1273175"/>
            <a:ext cx="2379663" cy="3435350"/>
          </a:xfrm>
          <a:prstGeom prst="rect">
            <a:avLst/>
          </a:prstGeom>
          <a:noFill/>
          <a:ln w="12700">
            <a:solidFill>
              <a:prstClr val="black"/>
            </a:solidFill>
          </a:ln>
        </p:spPr>
        <p:txBody>
          <a:bodyPr vert="horz" lIns="94898" tIns="47449" rIns="94898" bIns="47449" rtlCol="0" anchor="ctr"/>
          <a:lstStyle/>
          <a:p>
            <a:endParaRPr lang="ja-JP" altLang="en-US"/>
          </a:p>
        </p:txBody>
      </p:sp>
      <p:sp>
        <p:nvSpPr>
          <p:cNvPr id="5" name="ノート プレースホルダー 4"/>
          <p:cNvSpPr>
            <a:spLocks noGrp="1"/>
          </p:cNvSpPr>
          <p:nvPr>
            <p:ph type="body" sz="quarter" idx="3"/>
          </p:nvPr>
        </p:nvSpPr>
        <p:spPr>
          <a:xfrm>
            <a:off x="705327" y="4899432"/>
            <a:ext cx="5642610" cy="4008627"/>
          </a:xfrm>
          <a:prstGeom prst="rect">
            <a:avLst/>
          </a:prstGeom>
        </p:spPr>
        <p:txBody>
          <a:bodyPr vert="horz" lIns="94898" tIns="47449" rIns="94898" bIns="4744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669840"/>
            <a:ext cx="3056414" cy="510799"/>
          </a:xfrm>
          <a:prstGeom prst="rect">
            <a:avLst/>
          </a:prstGeom>
        </p:spPr>
        <p:txBody>
          <a:bodyPr vert="horz" lIns="94898" tIns="47449" rIns="94898" bIns="4744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95218" y="9669840"/>
            <a:ext cx="3056414" cy="510799"/>
          </a:xfrm>
          <a:prstGeom prst="rect">
            <a:avLst/>
          </a:prstGeom>
        </p:spPr>
        <p:txBody>
          <a:bodyPr vert="horz" lIns="94898" tIns="47449" rIns="94898" bIns="47449" rtlCol="0" anchor="b"/>
          <a:lstStyle>
            <a:lvl1pPr algn="r">
              <a:defRPr sz="1200"/>
            </a:lvl1pPr>
          </a:lstStyle>
          <a:p>
            <a:fld id="{1F168658-1290-4EE0-A187-EFBC008E1115}" type="slidenum">
              <a:rPr kumimoji="1" lang="ja-JP" altLang="en-US" smtClean="0"/>
              <a:t>‹#›</a:t>
            </a:fld>
            <a:endParaRPr kumimoji="1" lang="ja-JP" altLang="en-US"/>
          </a:p>
        </p:txBody>
      </p:sp>
    </p:spTree>
    <p:extLst>
      <p:ext uri="{BB962C8B-B14F-4D97-AF65-F5344CB8AC3E}">
        <p14:creationId xmlns:p14="http://schemas.microsoft.com/office/powerpoint/2010/main" val="45477623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901BA73-111E-4423-A6D3-28FAA05DE591}" type="datetimeFigureOut">
              <a:rPr kumimoji="1" lang="ja-JP" altLang="en-US" smtClean="0"/>
              <a:t>2021/10/6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D84B97-E952-4F3D-BADA-7A663FB01711}" type="slidenum">
              <a:rPr kumimoji="1" lang="ja-JP" altLang="en-US" smtClean="0"/>
              <a:t>‹#›</a:t>
            </a:fld>
            <a:endParaRPr kumimoji="1" lang="ja-JP" altLang="en-US"/>
          </a:p>
        </p:txBody>
      </p:sp>
    </p:spTree>
    <p:extLst>
      <p:ext uri="{BB962C8B-B14F-4D97-AF65-F5344CB8AC3E}">
        <p14:creationId xmlns:p14="http://schemas.microsoft.com/office/powerpoint/2010/main" val="3717742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901BA73-111E-4423-A6D3-28FAA05DE591}" type="datetimeFigureOut">
              <a:rPr kumimoji="1" lang="ja-JP" altLang="en-US" smtClean="0"/>
              <a:t>2021/10/6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D84B97-E952-4F3D-BADA-7A663FB01711}" type="slidenum">
              <a:rPr kumimoji="1" lang="ja-JP" altLang="en-US" smtClean="0"/>
              <a:t>‹#›</a:t>
            </a:fld>
            <a:endParaRPr kumimoji="1" lang="ja-JP" altLang="en-US"/>
          </a:p>
        </p:txBody>
      </p:sp>
    </p:spTree>
    <p:extLst>
      <p:ext uri="{BB962C8B-B14F-4D97-AF65-F5344CB8AC3E}">
        <p14:creationId xmlns:p14="http://schemas.microsoft.com/office/powerpoint/2010/main" val="1344080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901BA73-111E-4423-A6D3-28FAA05DE591}" type="datetimeFigureOut">
              <a:rPr kumimoji="1" lang="ja-JP" altLang="en-US" smtClean="0"/>
              <a:t>2021/10/6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D84B97-E952-4F3D-BADA-7A663FB01711}" type="slidenum">
              <a:rPr kumimoji="1" lang="ja-JP" altLang="en-US" smtClean="0"/>
              <a:t>‹#›</a:t>
            </a:fld>
            <a:endParaRPr kumimoji="1" lang="ja-JP" altLang="en-US"/>
          </a:p>
        </p:txBody>
      </p:sp>
    </p:spTree>
    <p:extLst>
      <p:ext uri="{BB962C8B-B14F-4D97-AF65-F5344CB8AC3E}">
        <p14:creationId xmlns:p14="http://schemas.microsoft.com/office/powerpoint/2010/main" val="3326539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901BA73-111E-4423-A6D3-28FAA05DE591}" type="datetimeFigureOut">
              <a:rPr kumimoji="1" lang="ja-JP" altLang="en-US" smtClean="0"/>
              <a:t>2021/10/6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D84B97-E952-4F3D-BADA-7A663FB01711}" type="slidenum">
              <a:rPr kumimoji="1" lang="ja-JP" altLang="en-US" smtClean="0"/>
              <a:t>‹#›</a:t>
            </a:fld>
            <a:endParaRPr kumimoji="1" lang="ja-JP" altLang="en-US"/>
          </a:p>
        </p:txBody>
      </p:sp>
    </p:spTree>
    <p:extLst>
      <p:ext uri="{BB962C8B-B14F-4D97-AF65-F5344CB8AC3E}">
        <p14:creationId xmlns:p14="http://schemas.microsoft.com/office/powerpoint/2010/main" val="3723959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901BA73-111E-4423-A6D3-28FAA05DE591}" type="datetimeFigureOut">
              <a:rPr kumimoji="1" lang="ja-JP" altLang="en-US" smtClean="0"/>
              <a:t>2021/10/6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D84B97-E952-4F3D-BADA-7A663FB01711}" type="slidenum">
              <a:rPr kumimoji="1" lang="ja-JP" altLang="en-US" smtClean="0"/>
              <a:t>‹#›</a:t>
            </a:fld>
            <a:endParaRPr kumimoji="1" lang="ja-JP" altLang="en-US"/>
          </a:p>
        </p:txBody>
      </p:sp>
    </p:spTree>
    <p:extLst>
      <p:ext uri="{BB962C8B-B14F-4D97-AF65-F5344CB8AC3E}">
        <p14:creationId xmlns:p14="http://schemas.microsoft.com/office/powerpoint/2010/main" val="1687537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901BA73-111E-4423-A6D3-28FAA05DE591}" type="datetimeFigureOut">
              <a:rPr kumimoji="1" lang="ja-JP" altLang="en-US" smtClean="0"/>
              <a:t>2021/10/6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D84B97-E952-4F3D-BADA-7A663FB01711}" type="slidenum">
              <a:rPr kumimoji="1" lang="ja-JP" altLang="en-US" smtClean="0"/>
              <a:t>‹#›</a:t>
            </a:fld>
            <a:endParaRPr kumimoji="1" lang="ja-JP" altLang="en-US"/>
          </a:p>
        </p:txBody>
      </p:sp>
    </p:spTree>
    <p:extLst>
      <p:ext uri="{BB962C8B-B14F-4D97-AF65-F5344CB8AC3E}">
        <p14:creationId xmlns:p14="http://schemas.microsoft.com/office/powerpoint/2010/main" val="4233717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901BA73-111E-4423-A6D3-28FAA05DE591}" type="datetimeFigureOut">
              <a:rPr kumimoji="1" lang="ja-JP" altLang="en-US" smtClean="0"/>
              <a:t>2021/10/6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1D84B97-E952-4F3D-BADA-7A663FB01711}" type="slidenum">
              <a:rPr kumimoji="1" lang="ja-JP" altLang="en-US" smtClean="0"/>
              <a:t>‹#›</a:t>
            </a:fld>
            <a:endParaRPr kumimoji="1" lang="ja-JP" altLang="en-US"/>
          </a:p>
        </p:txBody>
      </p:sp>
    </p:spTree>
    <p:extLst>
      <p:ext uri="{BB962C8B-B14F-4D97-AF65-F5344CB8AC3E}">
        <p14:creationId xmlns:p14="http://schemas.microsoft.com/office/powerpoint/2010/main" val="3524926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901BA73-111E-4423-A6D3-28FAA05DE591}" type="datetimeFigureOut">
              <a:rPr kumimoji="1" lang="ja-JP" altLang="en-US" smtClean="0"/>
              <a:t>2021/10/6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1D84B97-E952-4F3D-BADA-7A663FB01711}" type="slidenum">
              <a:rPr kumimoji="1" lang="ja-JP" altLang="en-US" smtClean="0"/>
              <a:t>‹#›</a:t>
            </a:fld>
            <a:endParaRPr kumimoji="1" lang="ja-JP" altLang="en-US"/>
          </a:p>
        </p:txBody>
      </p:sp>
    </p:spTree>
    <p:extLst>
      <p:ext uri="{BB962C8B-B14F-4D97-AF65-F5344CB8AC3E}">
        <p14:creationId xmlns:p14="http://schemas.microsoft.com/office/powerpoint/2010/main" val="16102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01BA73-111E-4423-A6D3-28FAA05DE591}" type="datetimeFigureOut">
              <a:rPr kumimoji="1" lang="ja-JP" altLang="en-US" smtClean="0"/>
              <a:t>2021/10/6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1D84B97-E952-4F3D-BADA-7A663FB01711}" type="slidenum">
              <a:rPr kumimoji="1" lang="ja-JP" altLang="en-US" smtClean="0"/>
              <a:t>‹#›</a:t>
            </a:fld>
            <a:endParaRPr kumimoji="1" lang="ja-JP" altLang="en-US"/>
          </a:p>
        </p:txBody>
      </p:sp>
    </p:spTree>
    <p:extLst>
      <p:ext uri="{BB962C8B-B14F-4D97-AF65-F5344CB8AC3E}">
        <p14:creationId xmlns:p14="http://schemas.microsoft.com/office/powerpoint/2010/main" val="122243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901BA73-111E-4423-A6D3-28FAA05DE591}" type="datetimeFigureOut">
              <a:rPr kumimoji="1" lang="ja-JP" altLang="en-US" smtClean="0"/>
              <a:t>2021/10/6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D84B97-E952-4F3D-BADA-7A663FB01711}" type="slidenum">
              <a:rPr kumimoji="1" lang="ja-JP" altLang="en-US" smtClean="0"/>
              <a:t>‹#›</a:t>
            </a:fld>
            <a:endParaRPr kumimoji="1" lang="ja-JP" altLang="en-US"/>
          </a:p>
        </p:txBody>
      </p:sp>
    </p:spTree>
    <p:extLst>
      <p:ext uri="{BB962C8B-B14F-4D97-AF65-F5344CB8AC3E}">
        <p14:creationId xmlns:p14="http://schemas.microsoft.com/office/powerpoint/2010/main" val="673381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901BA73-111E-4423-A6D3-28FAA05DE591}" type="datetimeFigureOut">
              <a:rPr kumimoji="1" lang="ja-JP" altLang="en-US" smtClean="0"/>
              <a:t>2021/10/6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D84B97-E952-4F3D-BADA-7A663FB01711}" type="slidenum">
              <a:rPr kumimoji="1" lang="ja-JP" altLang="en-US" smtClean="0"/>
              <a:t>‹#›</a:t>
            </a:fld>
            <a:endParaRPr kumimoji="1" lang="ja-JP" altLang="en-US"/>
          </a:p>
        </p:txBody>
      </p:sp>
    </p:spTree>
    <p:extLst>
      <p:ext uri="{BB962C8B-B14F-4D97-AF65-F5344CB8AC3E}">
        <p14:creationId xmlns:p14="http://schemas.microsoft.com/office/powerpoint/2010/main" val="1790146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7901BA73-111E-4423-A6D3-28FAA05DE591}" type="datetimeFigureOut">
              <a:rPr kumimoji="1" lang="ja-JP" altLang="en-US" smtClean="0"/>
              <a:t>2021/10/6</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E1D84B97-E952-4F3D-BADA-7A663FB01711}" type="slidenum">
              <a:rPr kumimoji="1" lang="ja-JP" altLang="en-US" smtClean="0"/>
              <a:t>‹#›</a:t>
            </a:fld>
            <a:endParaRPr kumimoji="1" lang="ja-JP" altLang="en-US"/>
          </a:p>
        </p:txBody>
      </p:sp>
    </p:spTree>
    <p:extLst>
      <p:ext uri="{BB962C8B-B14F-4D97-AF65-F5344CB8AC3E}">
        <p14:creationId xmlns:p14="http://schemas.microsoft.com/office/powerpoint/2010/main" val="2163938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4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xml"/><Relationship Id="rId5" Type="http://schemas.openxmlformats.org/officeDocument/2006/relationships/image" Target="../media/image48.jpg"/><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ロゴ, 会社名&#10;&#10;自動的に生成された説明">
            <a:extLst>
              <a:ext uri="{FF2B5EF4-FFF2-40B4-BE49-F238E27FC236}">
                <a16:creationId xmlns:a16="http://schemas.microsoft.com/office/drawing/2014/main" xmlns="" id="{90A5C773-190C-467E-BE87-8B02134B20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847" y="359644"/>
            <a:ext cx="5283236" cy="3575542"/>
          </a:xfrm>
          <a:prstGeom prst="rect">
            <a:avLst/>
          </a:prstGeom>
        </p:spPr>
      </p:pic>
      <p:sp>
        <p:nvSpPr>
          <p:cNvPr id="6" name="正方形/長方形 5">
            <a:extLst>
              <a:ext uri="{FF2B5EF4-FFF2-40B4-BE49-F238E27FC236}">
                <a16:creationId xmlns:a16="http://schemas.microsoft.com/office/drawing/2014/main" xmlns="" id="{9DD646EE-EAD8-4522-AC1C-0AD5D22A2B5E}"/>
              </a:ext>
            </a:extLst>
          </p:cNvPr>
          <p:cNvSpPr/>
          <p:nvPr/>
        </p:nvSpPr>
        <p:spPr>
          <a:xfrm>
            <a:off x="473529" y="4091226"/>
            <a:ext cx="6384471" cy="553998"/>
          </a:xfrm>
          <a:prstGeom prst="rect">
            <a:avLst/>
          </a:prstGeom>
        </p:spPr>
        <p:txBody>
          <a:bodyPr wrap="square">
            <a:spAutoFit/>
          </a:bodyPr>
          <a:lstStyle/>
          <a:p>
            <a:r>
              <a:rPr lang="ja-JP" altLang="en-US" sz="1000" b="1" dirty="0">
                <a:solidFill>
                  <a:schemeClr val="accent5"/>
                </a:solidFill>
                <a:latin typeface="Segoe UI" panose="020B0502040204020203" pitchFamily="34" charset="0"/>
              </a:rPr>
              <a:t>スタジアムのロゴ</a:t>
            </a:r>
          </a:p>
          <a:p>
            <a:r>
              <a:rPr lang="ja-JP" altLang="en-US" sz="1000" dirty="0">
                <a:solidFill>
                  <a:schemeClr val="accent5"/>
                </a:solidFill>
                <a:latin typeface="Segoe UI" panose="020B0502040204020203" pitchFamily="34" charset="0"/>
              </a:rPr>
              <a:t>スタジアムを囲む豊かな自然を表現。赤い丸は「新しい出発」 の意を込めて海からの「日の出」 を表現し、３つのウェーブは、解放された空、緑の山林、豊かな海というスタジアムの個性を表現しています。</a:t>
            </a:r>
            <a:endParaRPr lang="ja-JP" altLang="en-US" sz="1000" dirty="0">
              <a:solidFill>
                <a:schemeClr val="accent5"/>
              </a:solidFill>
              <a:effectLst/>
              <a:latin typeface="Segoe UI" panose="020B0502040204020203" pitchFamily="34" charset="0"/>
            </a:endParaRPr>
          </a:p>
        </p:txBody>
      </p:sp>
      <p:sp>
        <p:nvSpPr>
          <p:cNvPr id="9" name="正方形/長方形 8">
            <a:extLst>
              <a:ext uri="{FF2B5EF4-FFF2-40B4-BE49-F238E27FC236}">
                <a16:creationId xmlns:a16="http://schemas.microsoft.com/office/drawing/2014/main" xmlns="" id="{500CE871-CE0C-43F7-A62B-F640B3726F22}"/>
              </a:ext>
            </a:extLst>
          </p:cNvPr>
          <p:cNvSpPr/>
          <p:nvPr/>
        </p:nvSpPr>
        <p:spPr>
          <a:xfrm>
            <a:off x="2048583" y="8867238"/>
            <a:ext cx="4000500" cy="369332"/>
          </a:xfrm>
          <a:prstGeom prst="rect">
            <a:avLst/>
          </a:prstGeom>
        </p:spPr>
        <p:txBody>
          <a:bodyPr wrap="square">
            <a:spAutoFit/>
          </a:bodyPr>
          <a:lstStyle/>
          <a:p>
            <a:r>
              <a:rPr lang="ja-JP" altLang="en-US" b="1" dirty="0"/>
              <a:t>釜石鵜住居復興スタジアム  </a:t>
            </a:r>
          </a:p>
        </p:txBody>
      </p:sp>
      <p:pic>
        <p:nvPicPr>
          <p:cNvPr id="11" name="図 10">
            <a:extLst>
              <a:ext uri="{FF2B5EF4-FFF2-40B4-BE49-F238E27FC236}">
                <a16:creationId xmlns:a16="http://schemas.microsoft.com/office/drawing/2014/main" xmlns="" id="{F0F65597-1011-4FD5-A342-8ED8F79BB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118" y="9358769"/>
            <a:ext cx="1191729" cy="375174"/>
          </a:xfrm>
          <a:prstGeom prst="rect">
            <a:avLst/>
          </a:prstGeom>
        </p:spPr>
      </p:pic>
      <p:pic>
        <p:nvPicPr>
          <p:cNvPr id="3" name="図 2" descr="自然, 屋外 が含まれている画像&#10;&#10;自動的に生成された説明">
            <a:extLst>
              <a:ext uri="{FF2B5EF4-FFF2-40B4-BE49-F238E27FC236}">
                <a16:creationId xmlns:a16="http://schemas.microsoft.com/office/drawing/2014/main" xmlns="" id="{40439DF7-B11F-460B-9388-3AE845101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01264"/>
            <a:ext cx="6858000" cy="3857625"/>
          </a:xfrm>
          <a:prstGeom prst="rect">
            <a:avLst/>
          </a:prstGeom>
        </p:spPr>
      </p:pic>
    </p:spTree>
    <p:extLst>
      <p:ext uri="{BB962C8B-B14F-4D97-AF65-F5344CB8AC3E}">
        <p14:creationId xmlns:p14="http://schemas.microsoft.com/office/powerpoint/2010/main" val="1794429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xmlns="" id="{D87881AA-8B82-481F-BB7B-FC3DCCC20792}"/>
              </a:ext>
            </a:extLst>
          </p:cNvPr>
          <p:cNvSpPr/>
          <p:nvPr/>
        </p:nvSpPr>
        <p:spPr>
          <a:xfrm>
            <a:off x="25648" y="48740"/>
            <a:ext cx="1933543" cy="369332"/>
          </a:xfrm>
          <a:prstGeom prst="rect">
            <a:avLst/>
          </a:prstGeom>
        </p:spPr>
        <p:txBody>
          <a:bodyPr wrap="none">
            <a:spAutoFit/>
          </a:bodyPr>
          <a:lstStyle/>
          <a:p>
            <a:r>
              <a:rPr lang="ja-JP" altLang="en-US" b="1" u="heavy" dirty="0">
                <a:latin typeface="+mn-ea"/>
              </a:rPr>
              <a:t>やぐら棟（</a:t>
            </a:r>
            <a:r>
              <a:rPr lang="en-US" altLang="ja-JP" b="1" u="heavy" dirty="0">
                <a:latin typeface="+mn-ea"/>
              </a:rPr>
              <a:t>3</a:t>
            </a:r>
            <a:r>
              <a:rPr lang="ja-JP" altLang="en-US" b="1" u="heavy" dirty="0">
                <a:latin typeface="+mn-ea"/>
              </a:rPr>
              <a:t>階</a:t>
            </a:r>
            <a:r>
              <a:rPr lang="ja-JP" altLang="en-US" b="1" u="heavy" dirty="0"/>
              <a:t>）</a:t>
            </a:r>
            <a:endParaRPr lang="ja-JP" altLang="en-US" u="heavy" dirty="0"/>
          </a:p>
        </p:txBody>
      </p:sp>
      <p:sp>
        <p:nvSpPr>
          <p:cNvPr id="10" name="正方形/長方形 9">
            <a:extLst>
              <a:ext uri="{FF2B5EF4-FFF2-40B4-BE49-F238E27FC236}">
                <a16:creationId xmlns:a16="http://schemas.microsoft.com/office/drawing/2014/main" xmlns="" id="{06502380-BC3C-47EF-93A1-F77146116131}"/>
              </a:ext>
            </a:extLst>
          </p:cNvPr>
          <p:cNvSpPr/>
          <p:nvPr/>
        </p:nvSpPr>
        <p:spPr>
          <a:xfrm>
            <a:off x="100205" y="2408236"/>
            <a:ext cx="2496196" cy="369332"/>
          </a:xfrm>
          <a:prstGeom prst="rect">
            <a:avLst/>
          </a:prstGeom>
        </p:spPr>
        <p:txBody>
          <a:bodyPr wrap="none">
            <a:spAutoFit/>
          </a:bodyPr>
          <a:lstStyle/>
          <a:p>
            <a:r>
              <a:rPr lang="ja-JP" altLang="en-US" dirty="0"/>
              <a:t>木質諸室</a:t>
            </a:r>
            <a:r>
              <a:rPr lang="zh-TW" altLang="en-US" dirty="0"/>
              <a:t>（</a:t>
            </a:r>
            <a:r>
              <a:rPr lang="en-US" altLang="zh-TW" dirty="0"/>
              <a:t>3</a:t>
            </a:r>
            <a:r>
              <a:rPr lang="zh-TW" altLang="en-US" dirty="0"/>
              <a:t>階：</a:t>
            </a:r>
            <a:r>
              <a:rPr lang="en-US" altLang="zh-TW" dirty="0"/>
              <a:t>2</a:t>
            </a:r>
            <a:r>
              <a:rPr lang="zh-TW" altLang="en-US" dirty="0"/>
              <a:t>室）</a:t>
            </a:r>
            <a:endParaRPr lang="ja-JP" altLang="en-US" dirty="0"/>
          </a:p>
        </p:txBody>
      </p:sp>
      <p:pic>
        <p:nvPicPr>
          <p:cNvPr id="11" name="図 10" descr="天井, 屋内, 木材, 硬い が含まれている画像&#10;&#10;自動的に生成された説明">
            <a:extLst>
              <a:ext uri="{FF2B5EF4-FFF2-40B4-BE49-F238E27FC236}">
                <a16:creationId xmlns:a16="http://schemas.microsoft.com/office/drawing/2014/main" xmlns="" id="{C7E1C0FD-4C01-45A9-B396-DDA10F72A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694" y="3534385"/>
            <a:ext cx="3150371" cy="2096966"/>
          </a:xfrm>
          <a:prstGeom prst="rect">
            <a:avLst/>
          </a:prstGeom>
        </p:spPr>
      </p:pic>
      <p:pic>
        <p:nvPicPr>
          <p:cNvPr id="12" name="図 11">
            <a:extLst>
              <a:ext uri="{FF2B5EF4-FFF2-40B4-BE49-F238E27FC236}">
                <a16:creationId xmlns:a16="http://schemas.microsoft.com/office/drawing/2014/main" xmlns="" id="{65212101-49CE-4D10-83F0-FA3BAB9A8C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66" y="7046841"/>
            <a:ext cx="3209890" cy="2096966"/>
          </a:xfrm>
          <a:prstGeom prst="rect">
            <a:avLst/>
          </a:prstGeom>
        </p:spPr>
      </p:pic>
      <p:sp>
        <p:nvSpPr>
          <p:cNvPr id="2" name="正方形/長方形 1">
            <a:extLst>
              <a:ext uri="{FF2B5EF4-FFF2-40B4-BE49-F238E27FC236}">
                <a16:creationId xmlns:a16="http://schemas.microsoft.com/office/drawing/2014/main" xmlns="" id="{03EA7FD9-4652-4C96-8BF8-D742AFD6AE3A}"/>
              </a:ext>
            </a:extLst>
          </p:cNvPr>
          <p:cNvSpPr/>
          <p:nvPr/>
        </p:nvSpPr>
        <p:spPr>
          <a:xfrm>
            <a:off x="195694" y="2943732"/>
            <a:ext cx="1471878" cy="369332"/>
          </a:xfrm>
          <a:prstGeom prst="rect">
            <a:avLst/>
          </a:prstGeom>
        </p:spPr>
        <p:txBody>
          <a:bodyPr wrap="none">
            <a:spAutoFit/>
          </a:bodyPr>
          <a:lstStyle/>
          <a:p>
            <a:r>
              <a:rPr lang="en-US" altLang="zh-TW" b="1" dirty="0">
                <a:latin typeface="游ゴシック" panose="020B0400000000000000" pitchFamily="50" charset="-128"/>
                <a:ea typeface="游ゴシック" panose="020B0400000000000000" pitchFamily="50" charset="-128"/>
              </a:rPr>
              <a:t>3</a:t>
            </a:r>
            <a:r>
              <a:rPr lang="ja-JP" altLang="en-US" b="1">
                <a:latin typeface="游ゴシック" panose="020B0400000000000000" pitchFamily="50" charset="-128"/>
                <a:ea typeface="游ゴシック" panose="020B0400000000000000" pitchFamily="50" charset="-128"/>
              </a:rPr>
              <a:t>階</a:t>
            </a:r>
            <a:r>
              <a:rPr lang="zh-TW" altLang="en-US" b="1" dirty="0">
                <a:latin typeface="游ゴシック" panose="020B0400000000000000" pitchFamily="50" charset="-128"/>
                <a:ea typeface="游ゴシック" panose="020B0400000000000000" pitchFamily="50" charset="-128"/>
              </a:rPr>
              <a:t>中央諸室</a:t>
            </a:r>
            <a:endParaRPr lang="ja-JP" altLang="en-US" b="1" dirty="0"/>
          </a:p>
        </p:txBody>
      </p:sp>
      <p:sp>
        <p:nvSpPr>
          <p:cNvPr id="3" name="正方形/長方形 2">
            <a:extLst>
              <a:ext uri="{FF2B5EF4-FFF2-40B4-BE49-F238E27FC236}">
                <a16:creationId xmlns:a16="http://schemas.microsoft.com/office/drawing/2014/main" xmlns="" id="{DB90BB51-D37E-4FF7-822E-036B18D786C5}"/>
              </a:ext>
            </a:extLst>
          </p:cNvPr>
          <p:cNvSpPr/>
          <p:nvPr/>
        </p:nvSpPr>
        <p:spPr>
          <a:xfrm>
            <a:off x="135366" y="6641079"/>
            <a:ext cx="1471878" cy="369332"/>
          </a:xfrm>
          <a:prstGeom prst="rect">
            <a:avLst/>
          </a:prstGeom>
        </p:spPr>
        <p:txBody>
          <a:bodyPr wrap="none">
            <a:spAutoFit/>
          </a:bodyPr>
          <a:lstStyle/>
          <a:p>
            <a:r>
              <a:rPr lang="en-US" altLang="zh-TW" b="1" dirty="0">
                <a:latin typeface="游ゴシック" panose="020B0400000000000000" pitchFamily="50" charset="-128"/>
                <a:ea typeface="游ゴシック" panose="020B0400000000000000" pitchFamily="50" charset="-128"/>
              </a:rPr>
              <a:t>3</a:t>
            </a:r>
            <a:r>
              <a:rPr lang="ja-JP" altLang="en-US" b="1">
                <a:latin typeface="游ゴシック" panose="020B0400000000000000" pitchFamily="50" charset="-128"/>
                <a:ea typeface="游ゴシック" panose="020B0400000000000000" pitchFamily="50" charset="-128"/>
              </a:rPr>
              <a:t>階最西</a:t>
            </a:r>
            <a:r>
              <a:rPr lang="zh-TW" altLang="en-US" b="1" dirty="0">
                <a:latin typeface="游ゴシック" panose="020B0400000000000000" pitchFamily="50" charset="-128"/>
                <a:ea typeface="游ゴシック" panose="020B0400000000000000" pitchFamily="50" charset="-128"/>
              </a:rPr>
              <a:t>諸室</a:t>
            </a:r>
            <a:endParaRPr lang="ja-JP" altLang="en-US" b="1" dirty="0"/>
          </a:p>
        </p:txBody>
      </p:sp>
      <p:sp>
        <p:nvSpPr>
          <p:cNvPr id="15" name="正方形/長方形 14">
            <a:extLst>
              <a:ext uri="{FF2B5EF4-FFF2-40B4-BE49-F238E27FC236}">
                <a16:creationId xmlns:a16="http://schemas.microsoft.com/office/drawing/2014/main" xmlns="" id="{FE6C38E8-4C51-4958-BAA0-4D8E60D7F4B9}"/>
              </a:ext>
            </a:extLst>
          </p:cNvPr>
          <p:cNvSpPr/>
          <p:nvPr/>
        </p:nvSpPr>
        <p:spPr>
          <a:xfrm>
            <a:off x="3511937" y="3519101"/>
            <a:ext cx="2021187" cy="2094274"/>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6" name="正方形/長方形 15">
            <a:extLst>
              <a:ext uri="{FF2B5EF4-FFF2-40B4-BE49-F238E27FC236}">
                <a16:creationId xmlns:a16="http://schemas.microsoft.com/office/drawing/2014/main" xmlns="" id="{9AB404B9-4DAF-4B11-A087-2411A333D965}"/>
              </a:ext>
            </a:extLst>
          </p:cNvPr>
          <p:cNvSpPr/>
          <p:nvPr/>
        </p:nvSpPr>
        <p:spPr>
          <a:xfrm>
            <a:off x="3545501" y="7028484"/>
            <a:ext cx="2793909" cy="20969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xmlns="" id="{D6061859-CB3F-42C4-9EB3-AB05E3A5E602}"/>
              </a:ext>
            </a:extLst>
          </p:cNvPr>
          <p:cNvSpPr/>
          <p:nvPr/>
        </p:nvSpPr>
        <p:spPr>
          <a:xfrm>
            <a:off x="3678516" y="5081625"/>
            <a:ext cx="827884" cy="53175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t>出入口</a:t>
            </a:r>
          </a:p>
        </p:txBody>
      </p:sp>
      <p:sp>
        <p:nvSpPr>
          <p:cNvPr id="18" name="正方形/長方形 17">
            <a:extLst>
              <a:ext uri="{FF2B5EF4-FFF2-40B4-BE49-F238E27FC236}">
                <a16:creationId xmlns:a16="http://schemas.microsoft.com/office/drawing/2014/main" xmlns="" id="{A253CE34-BD7A-4D81-BFEB-314DA57EDFC8}"/>
              </a:ext>
            </a:extLst>
          </p:cNvPr>
          <p:cNvSpPr/>
          <p:nvPr/>
        </p:nvSpPr>
        <p:spPr>
          <a:xfrm>
            <a:off x="5785604" y="3520651"/>
            <a:ext cx="553807" cy="6221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t>女子ＷＣ</a:t>
            </a:r>
          </a:p>
        </p:txBody>
      </p:sp>
      <p:sp>
        <p:nvSpPr>
          <p:cNvPr id="19" name="正方形/長方形 18">
            <a:extLst>
              <a:ext uri="{FF2B5EF4-FFF2-40B4-BE49-F238E27FC236}">
                <a16:creationId xmlns:a16="http://schemas.microsoft.com/office/drawing/2014/main" xmlns="" id="{D9CCE782-19D7-42BD-AA14-6137FAD42764}"/>
              </a:ext>
            </a:extLst>
          </p:cNvPr>
          <p:cNvSpPr/>
          <p:nvPr/>
        </p:nvSpPr>
        <p:spPr>
          <a:xfrm>
            <a:off x="5785604" y="4143599"/>
            <a:ext cx="553809" cy="6109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t>男子ＷＣ</a:t>
            </a:r>
          </a:p>
        </p:txBody>
      </p:sp>
      <p:sp>
        <p:nvSpPr>
          <p:cNvPr id="20" name="正方形/長方形 19">
            <a:extLst>
              <a:ext uri="{FF2B5EF4-FFF2-40B4-BE49-F238E27FC236}">
                <a16:creationId xmlns:a16="http://schemas.microsoft.com/office/drawing/2014/main" xmlns="" id="{E7455E66-3394-4A55-B1EF-84D22BBB935A}"/>
              </a:ext>
            </a:extLst>
          </p:cNvPr>
          <p:cNvSpPr/>
          <p:nvPr/>
        </p:nvSpPr>
        <p:spPr>
          <a:xfrm>
            <a:off x="5502727" y="3521398"/>
            <a:ext cx="321255" cy="12331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t>ＴＶ</a:t>
            </a:r>
          </a:p>
        </p:txBody>
      </p:sp>
      <p:sp>
        <p:nvSpPr>
          <p:cNvPr id="21" name="正方形/長方形 20">
            <a:extLst>
              <a:ext uri="{FF2B5EF4-FFF2-40B4-BE49-F238E27FC236}">
                <a16:creationId xmlns:a16="http://schemas.microsoft.com/office/drawing/2014/main" xmlns="" id="{DC86DA42-C429-4966-B0BD-62A02DA3B312}"/>
              </a:ext>
            </a:extLst>
          </p:cNvPr>
          <p:cNvSpPr/>
          <p:nvPr/>
        </p:nvSpPr>
        <p:spPr>
          <a:xfrm>
            <a:off x="5316061" y="8650581"/>
            <a:ext cx="1015841" cy="4717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t>出入口</a:t>
            </a:r>
          </a:p>
        </p:txBody>
      </p:sp>
      <p:sp>
        <p:nvSpPr>
          <p:cNvPr id="22" name="テキスト ボックス 21">
            <a:extLst>
              <a:ext uri="{FF2B5EF4-FFF2-40B4-BE49-F238E27FC236}">
                <a16:creationId xmlns:a16="http://schemas.microsoft.com/office/drawing/2014/main" xmlns="" id="{FAA9AB7F-FB35-424C-9A85-01A57B52F152}"/>
              </a:ext>
            </a:extLst>
          </p:cNvPr>
          <p:cNvSpPr txBox="1"/>
          <p:nvPr/>
        </p:nvSpPr>
        <p:spPr>
          <a:xfrm>
            <a:off x="3636812" y="4311658"/>
            <a:ext cx="1800493" cy="369332"/>
          </a:xfrm>
          <a:prstGeom prst="rect">
            <a:avLst/>
          </a:prstGeom>
          <a:noFill/>
        </p:spPr>
        <p:txBody>
          <a:bodyPr wrap="none" rtlCol="0">
            <a:spAutoFit/>
          </a:bodyPr>
          <a:lstStyle/>
          <a:p>
            <a:r>
              <a:rPr kumimoji="1" lang="ja-JP" altLang="en-US" b="1" dirty="0"/>
              <a:t>ＴＧＰラウンジ</a:t>
            </a:r>
          </a:p>
        </p:txBody>
      </p:sp>
      <p:sp>
        <p:nvSpPr>
          <p:cNvPr id="6" name="テキスト ボックス 5">
            <a:extLst>
              <a:ext uri="{FF2B5EF4-FFF2-40B4-BE49-F238E27FC236}">
                <a16:creationId xmlns:a16="http://schemas.microsoft.com/office/drawing/2014/main" xmlns="" id="{E63E87AE-9EAB-4C76-8777-AFD67315935A}"/>
              </a:ext>
            </a:extLst>
          </p:cNvPr>
          <p:cNvSpPr txBox="1"/>
          <p:nvPr/>
        </p:nvSpPr>
        <p:spPr>
          <a:xfrm>
            <a:off x="4902246" y="2592902"/>
            <a:ext cx="1569660" cy="923330"/>
          </a:xfrm>
          <a:prstGeom prst="rect">
            <a:avLst/>
          </a:prstGeom>
          <a:noFill/>
        </p:spPr>
        <p:txBody>
          <a:bodyPr wrap="none" rtlCol="0">
            <a:spAutoFit/>
          </a:bodyPr>
          <a:lstStyle/>
          <a:p>
            <a:r>
              <a:rPr kumimoji="1" lang="ja-JP" altLang="en-US" dirty="0"/>
              <a:t>全体の大きさ</a:t>
            </a:r>
            <a:endParaRPr kumimoji="1" lang="en-US" altLang="ja-JP" dirty="0"/>
          </a:p>
          <a:p>
            <a:r>
              <a:rPr kumimoji="1" lang="ja-JP" altLang="en-US" dirty="0"/>
              <a:t>縦：</a:t>
            </a:r>
            <a:r>
              <a:rPr kumimoji="1" lang="en-US" altLang="ja-JP" dirty="0"/>
              <a:t>5.5</a:t>
            </a:r>
            <a:r>
              <a:rPr kumimoji="1" lang="ja-JP" altLang="en-US" dirty="0"/>
              <a:t>ｍ</a:t>
            </a:r>
            <a:endParaRPr kumimoji="1" lang="en-US" altLang="ja-JP" dirty="0"/>
          </a:p>
          <a:p>
            <a:r>
              <a:rPr kumimoji="1" lang="ja-JP" altLang="en-US" dirty="0"/>
              <a:t>横：</a:t>
            </a:r>
            <a:r>
              <a:rPr kumimoji="1" lang="en-US" altLang="ja-JP" dirty="0"/>
              <a:t>16</a:t>
            </a:r>
            <a:r>
              <a:rPr kumimoji="1" lang="ja-JP" altLang="en-US" dirty="0"/>
              <a:t>ｍ</a:t>
            </a:r>
          </a:p>
        </p:txBody>
      </p:sp>
      <p:sp>
        <p:nvSpPr>
          <p:cNvPr id="7" name="正方形/長方形 6">
            <a:extLst>
              <a:ext uri="{FF2B5EF4-FFF2-40B4-BE49-F238E27FC236}">
                <a16:creationId xmlns:a16="http://schemas.microsoft.com/office/drawing/2014/main" xmlns="" id="{8EC30797-F0F3-4D5A-8C06-B4A15BE3D015}"/>
              </a:ext>
            </a:extLst>
          </p:cNvPr>
          <p:cNvSpPr/>
          <p:nvPr/>
        </p:nvSpPr>
        <p:spPr>
          <a:xfrm>
            <a:off x="5502729" y="4754518"/>
            <a:ext cx="836682" cy="8625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t>バントリー</a:t>
            </a:r>
          </a:p>
        </p:txBody>
      </p:sp>
      <p:sp>
        <p:nvSpPr>
          <p:cNvPr id="5" name="テキスト ボックス 4">
            <a:extLst>
              <a:ext uri="{FF2B5EF4-FFF2-40B4-BE49-F238E27FC236}">
                <a16:creationId xmlns:a16="http://schemas.microsoft.com/office/drawing/2014/main" xmlns="" id="{F0A692D1-36A9-44A2-916F-5EF8985E4E6A}"/>
              </a:ext>
            </a:extLst>
          </p:cNvPr>
          <p:cNvSpPr txBox="1"/>
          <p:nvPr/>
        </p:nvSpPr>
        <p:spPr>
          <a:xfrm>
            <a:off x="3623460" y="2595864"/>
            <a:ext cx="1861457" cy="923330"/>
          </a:xfrm>
          <a:prstGeom prst="rect">
            <a:avLst/>
          </a:prstGeom>
          <a:noFill/>
        </p:spPr>
        <p:txBody>
          <a:bodyPr wrap="square" rtlCol="0">
            <a:spAutoFit/>
          </a:bodyPr>
          <a:lstStyle/>
          <a:p>
            <a:r>
              <a:rPr kumimoji="1" lang="ja-JP" altLang="en-US" dirty="0"/>
              <a:t>黄色部分</a:t>
            </a:r>
            <a:endParaRPr kumimoji="1" lang="en-US" altLang="ja-JP" dirty="0"/>
          </a:p>
          <a:p>
            <a:r>
              <a:rPr kumimoji="1" lang="ja-JP" altLang="en-US" dirty="0"/>
              <a:t>縦：</a:t>
            </a:r>
            <a:r>
              <a:rPr kumimoji="1" lang="en-US" altLang="ja-JP" dirty="0"/>
              <a:t>5.5</a:t>
            </a:r>
            <a:r>
              <a:rPr kumimoji="1" lang="ja-JP" altLang="en-US" dirty="0"/>
              <a:t>ｍ</a:t>
            </a:r>
            <a:endParaRPr kumimoji="1" lang="en-US" altLang="ja-JP" dirty="0"/>
          </a:p>
          <a:p>
            <a:r>
              <a:rPr kumimoji="1" lang="ja-JP" altLang="en-US" dirty="0"/>
              <a:t>横：</a:t>
            </a:r>
            <a:r>
              <a:rPr kumimoji="1" lang="en-US" altLang="ja-JP" dirty="0"/>
              <a:t>13</a:t>
            </a:r>
            <a:r>
              <a:rPr kumimoji="1" lang="ja-JP" altLang="en-US" dirty="0"/>
              <a:t>ｍ</a:t>
            </a:r>
          </a:p>
        </p:txBody>
      </p:sp>
      <p:sp>
        <p:nvSpPr>
          <p:cNvPr id="8" name="テキスト ボックス 7">
            <a:extLst>
              <a:ext uri="{FF2B5EF4-FFF2-40B4-BE49-F238E27FC236}">
                <a16:creationId xmlns:a16="http://schemas.microsoft.com/office/drawing/2014/main" xmlns="" id="{61EC33E3-3DB7-4F03-B1A1-F25DD1BD82F9}"/>
              </a:ext>
            </a:extLst>
          </p:cNvPr>
          <p:cNvSpPr txBox="1"/>
          <p:nvPr/>
        </p:nvSpPr>
        <p:spPr>
          <a:xfrm>
            <a:off x="0" y="5704722"/>
            <a:ext cx="1467068" cy="338554"/>
          </a:xfrm>
          <a:prstGeom prst="rect">
            <a:avLst/>
          </a:prstGeom>
          <a:noFill/>
        </p:spPr>
        <p:txBody>
          <a:bodyPr wrap="square" rtlCol="0">
            <a:spAutoFit/>
          </a:bodyPr>
          <a:lstStyle/>
          <a:p>
            <a:r>
              <a:rPr kumimoji="1" lang="en-US" altLang="ja-JP" sz="1600" b="1" dirty="0"/>
              <a:t>【</a:t>
            </a:r>
            <a:r>
              <a:rPr kumimoji="1" lang="ja-JP" altLang="en-US" sz="1600" b="1" dirty="0"/>
              <a:t>主な用途</a:t>
            </a:r>
            <a:r>
              <a:rPr kumimoji="1" lang="en-US" altLang="ja-JP" sz="1600" b="1" dirty="0"/>
              <a:t>】</a:t>
            </a:r>
            <a:endParaRPr kumimoji="1" lang="ja-JP" altLang="en-US" sz="1600" b="1" dirty="0"/>
          </a:p>
        </p:txBody>
      </p:sp>
      <p:sp>
        <p:nvSpPr>
          <p:cNvPr id="13" name="テキスト ボックス 12">
            <a:extLst>
              <a:ext uri="{FF2B5EF4-FFF2-40B4-BE49-F238E27FC236}">
                <a16:creationId xmlns:a16="http://schemas.microsoft.com/office/drawing/2014/main" xmlns="" id="{3F865384-69E3-4D75-B29A-1060EAB6323B}"/>
              </a:ext>
            </a:extLst>
          </p:cNvPr>
          <p:cNvSpPr txBox="1"/>
          <p:nvPr/>
        </p:nvSpPr>
        <p:spPr>
          <a:xfrm>
            <a:off x="25648" y="9191213"/>
            <a:ext cx="1415772" cy="338554"/>
          </a:xfrm>
          <a:prstGeom prst="rect">
            <a:avLst/>
          </a:prstGeom>
          <a:noFill/>
        </p:spPr>
        <p:txBody>
          <a:bodyPr wrap="none" rtlCol="0">
            <a:spAutoFit/>
          </a:bodyPr>
          <a:lstStyle/>
          <a:p>
            <a:r>
              <a:rPr kumimoji="1" lang="en-US" altLang="ja-JP" sz="1600" b="1" dirty="0"/>
              <a:t>【</a:t>
            </a:r>
            <a:r>
              <a:rPr kumimoji="1" lang="ja-JP" altLang="en-US" sz="1600" b="1" dirty="0"/>
              <a:t>主な用途</a:t>
            </a:r>
            <a:r>
              <a:rPr kumimoji="1" lang="en-US" altLang="ja-JP" sz="1600" b="1" dirty="0"/>
              <a:t>】</a:t>
            </a:r>
            <a:endParaRPr kumimoji="1" lang="ja-JP" altLang="en-US" sz="1600" b="1" dirty="0"/>
          </a:p>
        </p:txBody>
      </p:sp>
      <p:sp>
        <p:nvSpPr>
          <p:cNvPr id="14" name="テキスト ボックス 13">
            <a:extLst>
              <a:ext uri="{FF2B5EF4-FFF2-40B4-BE49-F238E27FC236}">
                <a16:creationId xmlns:a16="http://schemas.microsoft.com/office/drawing/2014/main" xmlns="" id="{594121C7-327C-45D7-A416-CEB0449B8C39}"/>
              </a:ext>
            </a:extLst>
          </p:cNvPr>
          <p:cNvSpPr txBox="1"/>
          <p:nvPr/>
        </p:nvSpPr>
        <p:spPr>
          <a:xfrm>
            <a:off x="100205" y="6080778"/>
            <a:ext cx="6715162" cy="584775"/>
          </a:xfrm>
          <a:prstGeom prst="rect">
            <a:avLst/>
          </a:prstGeom>
          <a:noFill/>
        </p:spPr>
        <p:txBody>
          <a:bodyPr wrap="square" rtlCol="0">
            <a:spAutoFit/>
          </a:bodyPr>
          <a:lstStyle/>
          <a:p>
            <a:r>
              <a:rPr kumimoji="1" lang="ja-JP" altLang="en-US" sz="1600" dirty="0"/>
              <a:t>貴賓室となっており、スタジアムツアーの際にご観覧頂ける諸室となっております。Ｗ杯では、ＶＩＰルームとして使用しました。</a:t>
            </a:r>
          </a:p>
        </p:txBody>
      </p:sp>
      <p:sp>
        <p:nvSpPr>
          <p:cNvPr id="23" name="テキスト ボックス 22">
            <a:extLst>
              <a:ext uri="{FF2B5EF4-FFF2-40B4-BE49-F238E27FC236}">
                <a16:creationId xmlns:a16="http://schemas.microsoft.com/office/drawing/2014/main" xmlns="" id="{EB5C2F26-0E97-4AD7-9466-4D4C6B56A0BB}"/>
              </a:ext>
            </a:extLst>
          </p:cNvPr>
          <p:cNvSpPr txBox="1"/>
          <p:nvPr/>
        </p:nvSpPr>
        <p:spPr>
          <a:xfrm>
            <a:off x="100861" y="9507261"/>
            <a:ext cx="3057247" cy="338554"/>
          </a:xfrm>
          <a:prstGeom prst="rect">
            <a:avLst/>
          </a:prstGeom>
          <a:noFill/>
        </p:spPr>
        <p:txBody>
          <a:bodyPr wrap="none" rtlCol="0">
            <a:spAutoFit/>
          </a:bodyPr>
          <a:lstStyle/>
          <a:p>
            <a:r>
              <a:rPr kumimoji="1" lang="ja-JP" altLang="en-US" sz="1600" dirty="0"/>
              <a:t>ＴＭＯルーム（会議室転用可）</a:t>
            </a:r>
          </a:p>
        </p:txBody>
      </p:sp>
      <p:sp>
        <p:nvSpPr>
          <p:cNvPr id="30" name="テキスト ボックス 29">
            <a:extLst>
              <a:ext uri="{FF2B5EF4-FFF2-40B4-BE49-F238E27FC236}">
                <a16:creationId xmlns:a16="http://schemas.microsoft.com/office/drawing/2014/main" xmlns="" id="{FD543A47-A855-444F-BA7A-072FAEB144B5}"/>
              </a:ext>
            </a:extLst>
          </p:cNvPr>
          <p:cNvSpPr txBox="1"/>
          <p:nvPr/>
        </p:nvSpPr>
        <p:spPr>
          <a:xfrm>
            <a:off x="64120" y="429781"/>
            <a:ext cx="1338828" cy="369332"/>
          </a:xfrm>
          <a:prstGeom prst="rect">
            <a:avLst/>
          </a:prstGeom>
          <a:noFill/>
        </p:spPr>
        <p:txBody>
          <a:bodyPr wrap="none" rtlCol="0">
            <a:spAutoFit/>
          </a:bodyPr>
          <a:lstStyle/>
          <a:p>
            <a:r>
              <a:rPr kumimoji="1" lang="ja-JP" altLang="en-US" dirty="0"/>
              <a:t>３階平面図</a:t>
            </a:r>
          </a:p>
        </p:txBody>
      </p:sp>
      <p:cxnSp>
        <p:nvCxnSpPr>
          <p:cNvPr id="35" name="直線コネクタ 34">
            <a:extLst>
              <a:ext uri="{FF2B5EF4-FFF2-40B4-BE49-F238E27FC236}">
                <a16:creationId xmlns:a16="http://schemas.microsoft.com/office/drawing/2014/main" xmlns="" id="{ECDD1CC7-2803-442C-91B4-79905F941E1B}"/>
              </a:ext>
            </a:extLst>
          </p:cNvPr>
          <p:cNvCxnSpPr>
            <a:cxnSpLocks/>
          </p:cNvCxnSpPr>
          <p:nvPr/>
        </p:nvCxnSpPr>
        <p:spPr>
          <a:xfrm>
            <a:off x="6506862" y="3542090"/>
            <a:ext cx="213434" cy="0"/>
          </a:xfrm>
          <a:prstGeom prst="line">
            <a:avLst/>
          </a:prstGeom>
        </p:spPr>
        <p:style>
          <a:lnRef idx="1">
            <a:schemeClr val="dk1"/>
          </a:lnRef>
          <a:fillRef idx="0">
            <a:schemeClr val="dk1"/>
          </a:fillRef>
          <a:effectRef idx="0">
            <a:schemeClr val="dk1"/>
          </a:effectRef>
          <a:fontRef idx="minor">
            <a:schemeClr val="tx1"/>
          </a:fontRef>
        </p:style>
      </p:cxnSp>
      <p:cxnSp>
        <p:nvCxnSpPr>
          <p:cNvPr id="36" name="直線コネクタ 35">
            <a:extLst>
              <a:ext uri="{FF2B5EF4-FFF2-40B4-BE49-F238E27FC236}">
                <a16:creationId xmlns:a16="http://schemas.microsoft.com/office/drawing/2014/main" xmlns="" id="{3F84E2A5-5BB0-4D71-BEAF-A363A7089668}"/>
              </a:ext>
            </a:extLst>
          </p:cNvPr>
          <p:cNvCxnSpPr>
            <a:cxnSpLocks/>
          </p:cNvCxnSpPr>
          <p:nvPr/>
        </p:nvCxnSpPr>
        <p:spPr>
          <a:xfrm>
            <a:off x="6506862" y="5617071"/>
            <a:ext cx="213434" cy="0"/>
          </a:xfrm>
          <a:prstGeom prst="line">
            <a:avLst/>
          </a:prstGeom>
        </p:spPr>
        <p:style>
          <a:lnRef idx="1">
            <a:schemeClr val="dk1"/>
          </a:lnRef>
          <a:fillRef idx="0">
            <a:schemeClr val="dk1"/>
          </a:fillRef>
          <a:effectRef idx="0">
            <a:schemeClr val="dk1"/>
          </a:effectRef>
          <a:fontRef idx="minor">
            <a:schemeClr val="tx1"/>
          </a:fontRef>
        </p:style>
      </p:cxnSp>
      <p:cxnSp>
        <p:nvCxnSpPr>
          <p:cNvPr id="39" name="直線コネクタ 38">
            <a:extLst>
              <a:ext uri="{FF2B5EF4-FFF2-40B4-BE49-F238E27FC236}">
                <a16:creationId xmlns:a16="http://schemas.microsoft.com/office/drawing/2014/main" xmlns="" id="{454DB29F-17B3-4835-BDDE-5BCA7EA8A174}"/>
              </a:ext>
            </a:extLst>
          </p:cNvPr>
          <p:cNvCxnSpPr>
            <a:cxnSpLocks/>
            <a:endCxn id="34" idx="0"/>
          </p:cNvCxnSpPr>
          <p:nvPr/>
        </p:nvCxnSpPr>
        <p:spPr>
          <a:xfrm>
            <a:off x="6613579" y="3555118"/>
            <a:ext cx="0" cy="809648"/>
          </a:xfrm>
          <a:prstGeom prst="line">
            <a:avLst/>
          </a:prstGeom>
        </p:spPr>
        <p:style>
          <a:lnRef idx="1">
            <a:schemeClr val="dk1"/>
          </a:lnRef>
          <a:fillRef idx="0">
            <a:schemeClr val="dk1"/>
          </a:fillRef>
          <a:effectRef idx="0">
            <a:schemeClr val="dk1"/>
          </a:effectRef>
          <a:fontRef idx="minor">
            <a:schemeClr val="tx1"/>
          </a:fontRef>
        </p:style>
      </p:cxnSp>
      <p:cxnSp>
        <p:nvCxnSpPr>
          <p:cNvPr id="40" name="直線コネクタ 39">
            <a:extLst>
              <a:ext uri="{FF2B5EF4-FFF2-40B4-BE49-F238E27FC236}">
                <a16:creationId xmlns:a16="http://schemas.microsoft.com/office/drawing/2014/main" xmlns="" id="{D9E4B212-DF67-4661-B10E-FE149003EB70}"/>
              </a:ext>
            </a:extLst>
          </p:cNvPr>
          <p:cNvCxnSpPr>
            <a:cxnSpLocks/>
            <a:stCxn id="34" idx="2"/>
          </p:cNvCxnSpPr>
          <p:nvPr/>
        </p:nvCxnSpPr>
        <p:spPr>
          <a:xfrm flipH="1">
            <a:off x="6607081" y="4734098"/>
            <a:ext cx="6498" cy="882972"/>
          </a:xfrm>
          <a:prstGeom prst="line">
            <a:avLst/>
          </a:prstGeom>
        </p:spPr>
        <p:style>
          <a:lnRef idx="1">
            <a:schemeClr val="dk1"/>
          </a:lnRef>
          <a:fillRef idx="0">
            <a:schemeClr val="dk1"/>
          </a:fillRef>
          <a:effectRef idx="0">
            <a:schemeClr val="dk1"/>
          </a:effectRef>
          <a:fontRef idx="minor">
            <a:schemeClr val="tx1"/>
          </a:fontRef>
        </p:style>
      </p:cxnSp>
      <p:sp>
        <p:nvSpPr>
          <p:cNvPr id="34" name="テキスト ボックス 33">
            <a:extLst>
              <a:ext uri="{FF2B5EF4-FFF2-40B4-BE49-F238E27FC236}">
                <a16:creationId xmlns:a16="http://schemas.microsoft.com/office/drawing/2014/main" xmlns="" id="{4AAD0EA3-B7F8-4CC1-88DB-C7B100ED61DC}"/>
              </a:ext>
            </a:extLst>
          </p:cNvPr>
          <p:cNvSpPr txBox="1"/>
          <p:nvPr/>
        </p:nvSpPr>
        <p:spPr>
          <a:xfrm>
            <a:off x="6283200" y="4364766"/>
            <a:ext cx="660758" cy="369332"/>
          </a:xfrm>
          <a:prstGeom prst="rect">
            <a:avLst/>
          </a:prstGeom>
          <a:noFill/>
        </p:spPr>
        <p:txBody>
          <a:bodyPr wrap="none" rtlCol="0">
            <a:spAutoFit/>
          </a:bodyPr>
          <a:lstStyle/>
          <a:p>
            <a:r>
              <a:rPr kumimoji="1" lang="en-US" altLang="ja-JP" dirty="0"/>
              <a:t>5.5m</a:t>
            </a:r>
            <a:endParaRPr kumimoji="1" lang="ja-JP" altLang="en-US" dirty="0"/>
          </a:p>
        </p:txBody>
      </p:sp>
      <p:cxnSp>
        <p:nvCxnSpPr>
          <p:cNvPr id="60" name="直線コネクタ 59">
            <a:extLst>
              <a:ext uri="{FF2B5EF4-FFF2-40B4-BE49-F238E27FC236}">
                <a16:creationId xmlns:a16="http://schemas.microsoft.com/office/drawing/2014/main" xmlns="" id="{753096BE-7229-4B5D-883D-CE56A1D046F1}"/>
              </a:ext>
            </a:extLst>
          </p:cNvPr>
          <p:cNvCxnSpPr>
            <a:cxnSpLocks/>
          </p:cNvCxnSpPr>
          <p:nvPr/>
        </p:nvCxnSpPr>
        <p:spPr>
          <a:xfrm>
            <a:off x="3511937" y="5705248"/>
            <a:ext cx="847792" cy="0"/>
          </a:xfrm>
          <a:prstGeom prst="line">
            <a:avLst/>
          </a:prstGeom>
        </p:spPr>
        <p:style>
          <a:lnRef idx="1">
            <a:schemeClr val="dk1"/>
          </a:lnRef>
          <a:fillRef idx="0">
            <a:schemeClr val="dk1"/>
          </a:fillRef>
          <a:effectRef idx="0">
            <a:schemeClr val="dk1"/>
          </a:effectRef>
          <a:fontRef idx="minor">
            <a:schemeClr val="tx1"/>
          </a:fontRef>
        </p:style>
      </p:cxnSp>
      <p:cxnSp>
        <p:nvCxnSpPr>
          <p:cNvPr id="62" name="直線コネクタ 61">
            <a:extLst>
              <a:ext uri="{FF2B5EF4-FFF2-40B4-BE49-F238E27FC236}">
                <a16:creationId xmlns:a16="http://schemas.microsoft.com/office/drawing/2014/main" xmlns="" id="{5CC4BDF7-FAEB-4EDC-B3BB-FD96A27585C2}"/>
              </a:ext>
            </a:extLst>
          </p:cNvPr>
          <p:cNvCxnSpPr>
            <a:cxnSpLocks/>
          </p:cNvCxnSpPr>
          <p:nvPr/>
        </p:nvCxnSpPr>
        <p:spPr>
          <a:xfrm>
            <a:off x="4922345" y="5702223"/>
            <a:ext cx="580382" cy="0"/>
          </a:xfrm>
          <a:prstGeom prst="line">
            <a:avLst/>
          </a:prstGeom>
        </p:spPr>
        <p:style>
          <a:lnRef idx="1">
            <a:schemeClr val="dk1"/>
          </a:lnRef>
          <a:fillRef idx="0">
            <a:schemeClr val="dk1"/>
          </a:fillRef>
          <a:effectRef idx="0">
            <a:schemeClr val="dk1"/>
          </a:effectRef>
          <a:fontRef idx="minor">
            <a:schemeClr val="tx1"/>
          </a:fontRef>
        </p:style>
      </p:cxnSp>
      <p:sp>
        <p:nvSpPr>
          <p:cNvPr id="63" name="テキスト ボックス 62">
            <a:extLst>
              <a:ext uri="{FF2B5EF4-FFF2-40B4-BE49-F238E27FC236}">
                <a16:creationId xmlns:a16="http://schemas.microsoft.com/office/drawing/2014/main" xmlns="" id="{A1D4B948-95AE-43AB-9EDE-6707B6DDD3EC}"/>
              </a:ext>
            </a:extLst>
          </p:cNvPr>
          <p:cNvSpPr txBox="1"/>
          <p:nvPr/>
        </p:nvSpPr>
        <p:spPr>
          <a:xfrm>
            <a:off x="4373043" y="5559346"/>
            <a:ext cx="622961" cy="369332"/>
          </a:xfrm>
          <a:prstGeom prst="rect">
            <a:avLst/>
          </a:prstGeom>
          <a:noFill/>
        </p:spPr>
        <p:txBody>
          <a:bodyPr wrap="square" rtlCol="0">
            <a:spAutoFit/>
          </a:bodyPr>
          <a:lstStyle/>
          <a:p>
            <a:r>
              <a:rPr kumimoji="1" lang="en-US" altLang="ja-JP" dirty="0"/>
              <a:t>13m</a:t>
            </a:r>
            <a:endParaRPr kumimoji="1" lang="ja-JP" altLang="en-US" dirty="0"/>
          </a:p>
        </p:txBody>
      </p:sp>
      <p:cxnSp>
        <p:nvCxnSpPr>
          <p:cNvPr id="71" name="直線コネクタ 70">
            <a:extLst>
              <a:ext uri="{FF2B5EF4-FFF2-40B4-BE49-F238E27FC236}">
                <a16:creationId xmlns:a16="http://schemas.microsoft.com/office/drawing/2014/main" xmlns="" id="{D5BDDE7D-6428-4F31-AAA4-6DD99CD2A330}"/>
              </a:ext>
            </a:extLst>
          </p:cNvPr>
          <p:cNvCxnSpPr>
            <a:cxnSpLocks/>
            <a:endCxn id="63" idx="2"/>
          </p:cNvCxnSpPr>
          <p:nvPr/>
        </p:nvCxnSpPr>
        <p:spPr>
          <a:xfrm flipV="1">
            <a:off x="3511937" y="5928678"/>
            <a:ext cx="1172587" cy="11120"/>
          </a:xfrm>
          <a:prstGeom prst="line">
            <a:avLst/>
          </a:prstGeom>
        </p:spPr>
        <p:style>
          <a:lnRef idx="1">
            <a:schemeClr val="dk1"/>
          </a:lnRef>
          <a:fillRef idx="0">
            <a:schemeClr val="dk1"/>
          </a:fillRef>
          <a:effectRef idx="0">
            <a:schemeClr val="dk1"/>
          </a:effectRef>
          <a:fontRef idx="minor">
            <a:schemeClr val="tx1"/>
          </a:fontRef>
        </p:style>
      </p:cxnSp>
      <p:cxnSp>
        <p:nvCxnSpPr>
          <p:cNvPr id="72" name="直線コネクタ 71">
            <a:extLst>
              <a:ext uri="{FF2B5EF4-FFF2-40B4-BE49-F238E27FC236}">
                <a16:creationId xmlns:a16="http://schemas.microsoft.com/office/drawing/2014/main" xmlns="" id="{947F66A1-C8C6-4640-B22D-4124E299EA1E}"/>
              </a:ext>
            </a:extLst>
          </p:cNvPr>
          <p:cNvCxnSpPr>
            <a:cxnSpLocks/>
          </p:cNvCxnSpPr>
          <p:nvPr/>
        </p:nvCxnSpPr>
        <p:spPr>
          <a:xfrm flipV="1">
            <a:off x="5450626" y="5931754"/>
            <a:ext cx="888785" cy="8044"/>
          </a:xfrm>
          <a:prstGeom prst="line">
            <a:avLst/>
          </a:prstGeom>
        </p:spPr>
        <p:style>
          <a:lnRef idx="1">
            <a:schemeClr val="dk1"/>
          </a:lnRef>
          <a:fillRef idx="0">
            <a:schemeClr val="dk1"/>
          </a:fillRef>
          <a:effectRef idx="0">
            <a:schemeClr val="dk1"/>
          </a:effectRef>
          <a:fontRef idx="minor">
            <a:schemeClr val="tx1"/>
          </a:fontRef>
        </p:style>
      </p:cxnSp>
      <p:sp>
        <p:nvSpPr>
          <p:cNvPr id="75" name="テキスト ボックス 74">
            <a:extLst>
              <a:ext uri="{FF2B5EF4-FFF2-40B4-BE49-F238E27FC236}">
                <a16:creationId xmlns:a16="http://schemas.microsoft.com/office/drawing/2014/main" xmlns="" id="{C7C9F786-1781-4D58-8845-7027B9EC8096}"/>
              </a:ext>
            </a:extLst>
          </p:cNvPr>
          <p:cNvSpPr txBox="1"/>
          <p:nvPr/>
        </p:nvSpPr>
        <p:spPr>
          <a:xfrm>
            <a:off x="4819467" y="5744012"/>
            <a:ext cx="620486" cy="369332"/>
          </a:xfrm>
          <a:prstGeom prst="rect">
            <a:avLst/>
          </a:prstGeom>
          <a:noFill/>
        </p:spPr>
        <p:txBody>
          <a:bodyPr wrap="square" rtlCol="0">
            <a:spAutoFit/>
          </a:bodyPr>
          <a:lstStyle/>
          <a:p>
            <a:r>
              <a:rPr kumimoji="1" lang="en-US" altLang="ja-JP" dirty="0"/>
              <a:t>16m</a:t>
            </a:r>
            <a:endParaRPr kumimoji="1" lang="ja-JP" altLang="en-US" dirty="0"/>
          </a:p>
        </p:txBody>
      </p:sp>
      <p:cxnSp>
        <p:nvCxnSpPr>
          <p:cNvPr id="76" name="直線コネクタ 75">
            <a:extLst>
              <a:ext uri="{FF2B5EF4-FFF2-40B4-BE49-F238E27FC236}">
                <a16:creationId xmlns:a16="http://schemas.microsoft.com/office/drawing/2014/main" xmlns="" id="{96C773FD-3417-484C-A072-3EC89128AE93}"/>
              </a:ext>
            </a:extLst>
          </p:cNvPr>
          <p:cNvCxnSpPr>
            <a:cxnSpLocks/>
          </p:cNvCxnSpPr>
          <p:nvPr/>
        </p:nvCxnSpPr>
        <p:spPr>
          <a:xfrm>
            <a:off x="3545501" y="9216777"/>
            <a:ext cx="0" cy="143713"/>
          </a:xfrm>
          <a:prstGeom prst="line">
            <a:avLst/>
          </a:prstGeom>
        </p:spPr>
        <p:style>
          <a:lnRef idx="1">
            <a:schemeClr val="dk1"/>
          </a:lnRef>
          <a:fillRef idx="0">
            <a:schemeClr val="dk1"/>
          </a:fillRef>
          <a:effectRef idx="0">
            <a:schemeClr val="dk1"/>
          </a:effectRef>
          <a:fontRef idx="minor">
            <a:schemeClr val="tx1"/>
          </a:fontRef>
        </p:style>
      </p:cxnSp>
      <p:cxnSp>
        <p:nvCxnSpPr>
          <p:cNvPr id="77" name="直線コネクタ 76">
            <a:extLst>
              <a:ext uri="{FF2B5EF4-FFF2-40B4-BE49-F238E27FC236}">
                <a16:creationId xmlns:a16="http://schemas.microsoft.com/office/drawing/2014/main" xmlns="" id="{9E09BDDA-F703-4E4F-AEE0-8C84D75D3F15}"/>
              </a:ext>
            </a:extLst>
          </p:cNvPr>
          <p:cNvCxnSpPr>
            <a:cxnSpLocks/>
          </p:cNvCxnSpPr>
          <p:nvPr/>
        </p:nvCxnSpPr>
        <p:spPr>
          <a:xfrm>
            <a:off x="6331902" y="9228457"/>
            <a:ext cx="0" cy="143713"/>
          </a:xfrm>
          <a:prstGeom prst="line">
            <a:avLst/>
          </a:prstGeom>
        </p:spPr>
        <p:style>
          <a:lnRef idx="1">
            <a:schemeClr val="dk1"/>
          </a:lnRef>
          <a:fillRef idx="0">
            <a:schemeClr val="dk1"/>
          </a:fillRef>
          <a:effectRef idx="0">
            <a:schemeClr val="dk1"/>
          </a:effectRef>
          <a:fontRef idx="minor">
            <a:schemeClr val="tx1"/>
          </a:fontRef>
        </p:style>
      </p:cxnSp>
      <p:cxnSp>
        <p:nvCxnSpPr>
          <p:cNvPr id="78" name="直線コネクタ 77">
            <a:extLst>
              <a:ext uri="{FF2B5EF4-FFF2-40B4-BE49-F238E27FC236}">
                <a16:creationId xmlns:a16="http://schemas.microsoft.com/office/drawing/2014/main" xmlns="" id="{B248D4D8-33DF-4272-ACD8-09EE05B6C5E3}"/>
              </a:ext>
            </a:extLst>
          </p:cNvPr>
          <p:cNvCxnSpPr>
            <a:cxnSpLocks/>
          </p:cNvCxnSpPr>
          <p:nvPr/>
        </p:nvCxnSpPr>
        <p:spPr>
          <a:xfrm>
            <a:off x="3550087" y="9283288"/>
            <a:ext cx="990989" cy="5345"/>
          </a:xfrm>
          <a:prstGeom prst="line">
            <a:avLst/>
          </a:prstGeom>
        </p:spPr>
        <p:style>
          <a:lnRef idx="1">
            <a:schemeClr val="dk1"/>
          </a:lnRef>
          <a:fillRef idx="0">
            <a:schemeClr val="dk1"/>
          </a:fillRef>
          <a:effectRef idx="0">
            <a:schemeClr val="dk1"/>
          </a:effectRef>
          <a:fontRef idx="minor">
            <a:schemeClr val="tx1"/>
          </a:fontRef>
        </p:style>
      </p:cxnSp>
      <p:cxnSp>
        <p:nvCxnSpPr>
          <p:cNvPr id="79" name="直線コネクタ 78">
            <a:extLst>
              <a:ext uri="{FF2B5EF4-FFF2-40B4-BE49-F238E27FC236}">
                <a16:creationId xmlns:a16="http://schemas.microsoft.com/office/drawing/2014/main" xmlns="" id="{733244F6-F1A8-4AD2-94D4-ED8B51DF7E78}"/>
              </a:ext>
            </a:extLst>
          </p:cNvPr>
          <p:cNvCxnSpPr>
            <a:cxnSpLocks/>
          </p:cNvCxnSpPr>
          <p:nvPr/>
        </p:nvCxnSpPr>
        <p:spPr>
          <a:xfrm>
            <a:off x="5358795" y="9294968"/>
            <a:ext cx="990989" cy="5345"/>
          </a:xfrm>
          <a:prstGeom prst="line">
            <a:avLst/>
          </a:prstGeom>
        </p:spPr>
        <p:style>
          <a:lnRef idx="1">
            <a:schemeClr val="dk1"/>
          </a:lnRef>
          <a:fillRef idx="0">
            <a:schemeClr val="dk1"/>
          </a:fillRef>
          <a:effectRef idx="0">
            <a:schemeClr val="dk1"/>
          </a:effectRef>
          <a:fontRef idx="minor">
            <a:schemeClr val="tx1"/>
          </a:fontRef>
        </p:style>
      </p:cxnSp>
      <p:sp>
        <p:nvSpPr>
          <p:cNvPr id="80" name="テキスト ボックス 79">
            <a:extLst>
              <a:ext uri="{FF2B5EF4-FFF2-40B4-BE49-F238E27FC236}">
                <a16:creationId xmlns:a16="http://schemas.microsoft.com/office/drawing/2014/main" xmlns="" id="{CB6FD006-A648-4971-87FA-BB342D4BA6EB}"/>
              </a:ext>
            </a:extLst>
          </p:cNvPr>
          <p:cNvSpPr txBox="1"/>
          <p:nvPr/>
        </p:nvSpPr>
        <p:spPr>
          <a:xfrm>
            <a:off x="4444028" y="9098622"/>
            <a:ext cx="1011815" cy="369332"/>
          </a:xfrm>
          <a:prstGeom prst="rect">
            <a:avLst/>
          </a:prstGeom>
          <a:noFill/>
        </p:spPr>
        <p:txBody>
          <a:bodyPr wrap="none" rtlCol="0">
            <a:spAutoFit/>
          </a:bodyPr>
          <a:lstStyle/>
          <a:p>
            <a:r>
              <a:rPr kumimoji="1" lang="en-US" altLang="ja-JP" dirty="0"/>
              <a:t>15.220m</a:t>
            </a:r>
            <a:endParaRPr kumimoji="1" lang="ja-JP" altLang="en-US" dirty="0"/>
          </a:p>
        </p:txBody>
      </p:sp>
      <p:cxnSp>
        <p:nvCxnSpPr>
          <p:cNvPr id="81" name="直線コネクタ 80">
            <a:extLst>
              <a:ext uri="{FF2B5EF4-FFF2-40B4-BE49-F238E27FC236}">
                <a16:creationId xmlns:a16="http://schemas.microsoft.com/office/drawing/2014/main" xmlns="" id="{E9DDB602-37E8-4164-BE29-822813B4383E}"/>
              </a:ext>
            </a:extLst>
          </p:cNvPr>
          <p:cNvCxnSpPr>
            <a:cxnSpLocks/>
          </p:cNvCxnSpPr>
          <p:nvPr/>
        </p:nvCxnSpPr>
        <p:spPr>
          <a:xfrm>
            <a:off x="6471906" y="7010411"/>
            <a:ext cx="213434" cy="0"/>
          </a:xfrm>
          <a:prstGeom prst="line">
            <a:avLst/>
          </a:prstGeom>
        </p:spPr>
        <p:style>
          <a:lnRef idx="1">
            <a:schemeClr val="dk1"/>
          </a:lnRef>
          <a:fillRef idx="0">
            <a:schemeClr val="dk1"/>
          </a:fillRef>
          <a:effectRef idx="0">
            <a:schemeClr val="dk1"/>
          </a:effectRef>
          <a:fontRef idx="minor">
            <a:schemeClr val="tx1"/>
          </a:fontRef>
        </p:style>
      </p:cxnSp>
      <p:cxnSp>
        <p:nvCxnSpPr>
          <p:cNvPr id="82" name="直線コネクタ 81">
            <a:extLst>
              <a:ext uri="{FF2B5EF4-FFF2-40B4-BE49-F238E27FC236}">
                <a16:creationId xmlns:a16="http://schemas.microsoft.com/office/drawing/2014/main" xmlns="" id="{BF3729AA-D91B-4069-A9E5-BEE9824905C4}"/>
              </a:ext>
            </a:extLst>
          </p:cNvPr>
          <p:cNvCxnSpPr>
            <a:cxnSpLocks/>
          </p:cNvCxnSpPr>
          <p:nvPr/>
        </p:nvCxnSpPr>
        <p:spPr>
          <a:xfrm>
            <a:off x="6428871" y="9098622"/>
            <a:ext cx="213434" cy="0"/>
          </a:xfrm>
          <a:prstGeom prst="line">
            <a:avLst/>
          </a:prstGeom>
        </p:spPr>
        <p:style>
          <a:lnRef idx="1">
            <a:schemeClr val="dk1"/>
          </a:lnRef>
          <a:fillRef idx="0">
            <a:schemeClr val="dk1"/>
          </a:fillRef>
          <a:effectRef idx="0">
            <a:schemeClr val="dk1"/>
          </a:effectRef>
          <a:fontRef idx="minor">
            <a:schemeClr val="tx1"/>
          </a:fontRef>
        </p:style>
      </p:cxnSp>
      <p:cxnSp>
        <p:nvCxnSpPr>
          <p:cNvPr id="83" name="直線コネクタ 82">
            <a:extLst>
              <a:ext uri="{FF2B5EF4-FFF2-40B4-BE49-F238E27FC236}">
                <a16:creationId xmlns:a16="http://schemas.microsoft.com/office/drawing/2014/main" xmlns="" id="{6228F424-E52A-4288-A525-F90FCBE5E686}"/>
              </a:ext>
            </a:extLst>
          </p:cNvPr>
          <p:cNvCxnSpPr>
            <a:cxnSpLocks/>
          </p:cNvCxnSpPr>
          <p:nvPr/>
        </p:nvCxnSpPr>
        <p:spPr>
          <a:xfrm>
            <a:off x="6556076" y="7010411"/>
            <a:ext cx="0" cy="762395"/>
          </a:xfrm>
          <a:prstGeom prst="line">
            <a:avLst/>
          </a:prstGeom>
        </p:spPr>
        <p:style>
          <a:lnRef idx="1">
            <a:schemeClr val="dk1"/>
          </a:lnRef>
          <a:fillRef idx="0">
            <a:schemeClr val="dk1"/>
          </a:fillRef>
          <a:effectRef idx="0">
            <a:schemeClr val="dk1"/>
          </a:effectRef>
          <a:fontRef idx="minor">
            <a:schemeClr val="tx1"/>
          </a:fontRef>
        </p:style>
      </p:cxnSp>
      <p:cxnSp>
        <p:nvCxnSpPr>
          <p:cNvPr id="84" name="直線コネクタ 83">
            <a:extLst>
              <a:ext uri="{FF2B5EF4-FFF2-40B4-BE49-F238E27FC236}">
                <a16:creationId xmlns:a16="http://schemas.microsoft.com/office/drawing/2014/main" xmlns="" id="{464082EE-A70A-48D3-8A33-3DA85A290114}"/>
              </a:ext>
            </a:extLst>
          </p:cNvPr>
          <p:cNvCxnSpPr>
            <a:cxnSpLocks/>
          </p:cNvCxnSpPr>
          <p:nvPr/>
        </p:nvCxnSpPr>
        <p:spPr>
          <a:xfrm>
            <a:off x="6535588" y="8142138"/>
            <a:ext cx="0" cy="937659"/>
          </a:xfrm>
          <a:prstGeom prst="line">
            <a:avLst/>
          </a:prstGeom>
        </p:spPr>
        <p:style>
          <a:lnRef idx="1">
            <a:schemeClr val="dk1"/>
          </a:lnRef>
          <a:fillRef idx="0">
            <a:schemeClr val="dk1"/>
          </a:fillRef>
          <a:effectRef idx="0">
            <a:schemeClr val="dk1"/>
          </a:effectRef>
          <a:fontRef idx="minor">
            <a:schemeClr val="tx1"/>
          </a:fontRef>
        </p:style>
      </p:cxnSp>
      <p:sp>
        <p:nvSpPr>
          <p:cNvPr id="85" name="テキスト ボックス 84">
            <a:extLst>
              <a:ext uri="{FF2B5EF4-FFF2-40B4-BE49-F238E27FC236}">
                <a16:creationId xmlns:a16="http://schemas.microsoft.com/office/drawing/2014/main" xmlns="" id="{A8E3D45A-DB33-471C-96D4-8CCBE2FDA668}"/>
              </a:ext>
            </a:extLst>
          </p:cNvPr>
          <p:cNvSpPr txBox="1"/>
          <p:nvPr/>
        </p:nvSpPr>
        <p:spPr>
          <a:xfrm>
            <a:off x="6283200" y="7756499"/>
            <a:ext cx="660758" cy="369332"/>
          </a:xfrm>
          <a:prstGeom prst="rect">
            <a:avLst/>
          </a:prstGeom>
          <a:noFill/>
        </p:spPr>
        <p:txBody>
          <a:bodyPr wrap="none" rtlCol="0">
            <a:spAutoFit/>
          </a:bodyPr>
          <a:lstStyle/>
          <a:p>
            <a:r>
              <a:rPr kumimoji="1" lang="en-US" altLang="ja-JP" dirty="0"/>
              <a:t>5.5m</a:t>
            </a:r>
            <a:endParaRPr kumimoji="1" lang="ja-JP" altLang="en-US" dirty="0"/>
          </a:p>
        </p:txBody>
      </p:sp>
      <p:cxnSp>
        <p:nvCxnSpPr>
          <p:cNvPr id="61" name="直線コネクタ 60">
            <a:extLst>
              <a:ext uri="{FF2B5EF4-FFF2-40B4-BE49-F238E27FC236}">
                <a16:creationId xmlns:a16="http://schemas.microsoft.com/office/drawing/2014/main" xmlns="" id="{6427C345-F1DE-794E-B467-EC0FCBAA0EAD}"/>
              </a:ext>
            </a:extLst>
          </p:cNvPr>
          <p:cNvCxnSpPr>
            <a:cxnSpLocks/>
          </p:cNvCxnSpPr>
          <p:nvPr/>
        </p:nvCxnSpPr>
        <p:spPr>
          <a:xfrm>
            <a:off x="3511937" y="5613375"/>
            <a:ext cx="0" cy="143713"/>
          </a:xfrm>
          <a:prstGeom prst="line">
            <a:avLst/>
          </a:prstGeom>
        </p:spPr>
        <p:style>
          <a:lnRef idx="1">
            <a:schemeClr val="dk1"/>
          </a:lnRef>
          <a:fillRef idx="0">
            <a:schemeClr val="dk1"/>
          </a:fillRef>
          <a:effectRef idx="0">
            <a:schemeClr val="dk1"/>
          </a:effectRef>
          <a:fontRef idx="minor">
            <a:schemeClr val="tx1"/>
          </a:fontRef>
        </p:style>
      </p:cxnSp>
      <p:cxnSp>
        <p:nvCxnSpPr>
          <p:cNvPr id="64" name="直線コネクタ 63">
            <a:extLst>
              <a:ext uri="{FF2B5EF4-FFF2-40B4-BE49-F238E27FC236}">
                <a16:creationId xmlns:a16="http://schemas.microsoft.com/office/drawing/2014/main" xmlns="" id="{4BAD663B-7772-274E-96E6-3BA65CC78FF5}"/>
              </a:ext>
            </a:extLst>
          </p:cNvPr>
          <p:cNvCxnSpPr>
            <a:cxnSpLocks/>
          </p:cNvCxnSpPr>
          <p:nvPr/>
        </p:nvCxnSpPr>
        <p:spPr>
          <a:xfrm>
            <a:off x="3511937" y="5851311"/>
            <a:ext cx="0" cy="143713"/>
          </a:xfrm>
          <a:prstGeom prst="line">
            <a:avLst/>
          </a:prstGeom>
        </p:spPr>
        <p:style>
          <a:lnRef idx="1">
            <a:schemeClr val="dk1"/>
          </a:lnRef>
          <a:fillRef idx="0">
            <a:schemeClr val="dk1"/>
          </a:fillRef>
          <a:effectRef idx="0">
            <a:schemeClr val="dk1"/>
          </a:effectRef>
          <a:fontRef idx="minor">
            <a:schemeClr val="tx1"/>
          </a:fontRef>
        </p:style>
      </p:cxnSp>
      <p:cxnSp>
        <p:nvCxnSpPr>
          <p:cNvPr id="66" name="直線コネクタ 65">
            <a:extLst>
              <a:ext uri="{FF2B5EF4-FFF2-40B4-BE49-F238E27FC236}">
                <a16:creationId xmlns:a16="http://schemas.microsoft.com/office/drawing/2014/main" xmlns="" id="{C262096A-1A43-F149-A20F-0B43B0E74806}"/>
              </a:ext>
            </a:extLst>
          </p:cNvPr>
          <p:cNvCxnSpPr>
            <a:cxnSpLocks/>
          </p:cNvCxnSpPr>
          <p:nvPr/>
        </p:nvCxnSpPr>
        <p:spPr>
          <a:xfrm>
            <a:off x="5502727" y="5620444"/>
            <a:ext cx="0" cy="143713"/>
          </a:xfrm>
          <a:prstGeom prst="line">
            <a:avLst/>
          </a:prstGeom>
        </p:spPr>
        <p:style>
          <a:lnRef idx="1">
            <a:schemeClr val="dk1"/>
          </a:lnRef>
          <a:fillRef idx="0">
            <a:schemeClr val="dk1"/>
          </a:fillRef>
          <a:effectRef idx="0">
            <a:schemeClr val="dk1"/>
          </a:effectRef>
          <a:fontRef idx="minor">
            <a:schemeClr val="tx1"/>
          </a:fontRef>
        </p:style>
      </p:cxnSp>
      <p:cxnSp>
        <p:nvCxnSpPr>
          <p:cNvPr id="67" name="直線コネクタ 66">
            <a:extLst>
              <a:ext uri="{FF2B5EF4-FFF2-40B4-BE49-F238E27FC236}">
                <a16:creationId xmlns:a16="http://schemas.microsoft.com/office/drawing/2014/main" xmlns="" id="{8A4EECE3-7C30-094A-9BA8-0D4323C942E7}"/>
              </a:ext>
            </a:extLst>
          </p:cNvPr>
          <p:cNvCxnSpPr>
            <a:cxnSpLocks/>
          </p:cNvCxnSpPr>
          <p:nvPr/>
        </p:nvCxnSpPr>
        <p:spPr>
          <a:xfrm>
            <a:off x="6339410" y="5847870"/>
            <a:ext cx="0" cy="143713"/>
          </a:xfrm>
          <a:prstGeom prst="line">
            <a:avLst/>
          </a:prstGeom>
        </p:spPr>
        <p:style>
          <a:lnRef idx="1">
            <a:schemeClr val="dk1"/>
          </a:lnRef>
          <a:fillRef idx="0">
            <a:schemeClr val="dk1"/>
          </a:fillRef>
          <a:effectRef idx="0">
            <a:schemeClr val="dk1"/>
          </a:effectRef>
          <a:fontRef idx="minor">
            <a:schemeClr val="tx1"/>
          </a:fontRef>
        </p:style>
      </p:cxnSp>
      <p:pic>
        <p:nvPicPr>
          <p:cNvPr id="31" name="図 30" descr="白いバックグラウンドのスクリーンショット&#10;&#10;中程度の精度で自動的に生成された説明">
            <a:extLst>
              <a:ext uri="{FF2B5EF4-FFF2-40B4-BE49-F238E27FC236}">
                <a16:creationId xmlns:a16="http://schemas.microsoft.com/office/drawing/2014/main" xmlns="" id="{EA426034-16BD-0B42-85C3-A9C0BD38E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80549"/>
            <a:ext cx="6858000" cy="1524679"/>
          </a:xfrm>
          <a:prstGeom prst="rect">
            <a:avLst/>
          </a:prstGeom>
        </p:spPr>
      </p:pic>
    </p:spTree>
    <p:extLst>
      <p:ext uri="{BB962C8B-B14F-4D97-AF65-F5344CB8AC3E}">
        <p14:creationId xmlns:p14="http://schemas.microsoft.com/office/powerpoint/2010/main" val="1797508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リーン, テーブル, 座る, 電車 が含まれている画像&#10;&#10;自動的に生成された説明">
            <a:extLst>
              <a:ext uri="{FF2B5EF4-FFF2-40B4-BE49-F238E27FC236}">
                <a16:creationId xmlns:a16="http://schemas.microsoft.com/office/drawing/2014/main" xmlns="" id="{EAD40153-9A24-194A-B8A5-09D1AB1D8C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831" y="1061327"/>
            <a:ext cx="5587264" cy="3895267"/>
          </a:xfrm>
          <a:prstGeom prst="rect">
            <a:avLst/>
          </a:prstGeom>
        </p:spPr>
      </p:pic>
      <p:sp>
        <p:nvSpPr>
          <p:cNvPr id="12" name="正方形/長方形 11">
            <a:extLst>
              <a:ext uri="{FF2B5EF4-FFF2-40B4-BE49-F238E27FC236}">
                <a16:creationId xmlns:a16="http://schemas.microsoft.com/office/drawing/2014/main" xmlns="" id="{E7CD227C-084C-F04E-90A6-27DE9966C3E5}"/>
              </a:ext>
            </a:extLst>
          </p:cNvPr>
          <p:cNvSpPr/>
          <p:nvPr/>
        </p:nvSpPr>
        <p:spPr>
          <a:xfrm>
            <a:off x="0" y="165836"/>
            <a:ext cx="2031325" cy="369332"/>
          </a:xfrm>
          <a:prstGeom prst="rect">
            <a:avLst/>
          </a:prstGeom>
        </p:spPr>
        <p:txBody>
          <a:bodyPr wrap="none">
            <a:spAutoFit/>
          </a:bodyPr>
          <a:lstStyle/>
          <a:p>
            <a:r>
              <a:rPr lang="zh-TW" altLang="en-US" b="1" u="heavy" dirty="0">
                <a:latin typeface="游ゴシック" panose="020B0400000000000000" pitchFamily="50" charset="-128"/>
                <a:ea typeface="游ゴシック" panose="020B0400000000000000" pitchFamily="50" charset="-128"/>
              </a:rPr>
              <a:t>鵜住居運動公園内</a:t>
            </a:r>
            <a:endParaRPr lang="ja-JP" altLang="en-US" u="heavy" dirty="0">
              <a:latin typeface="游ゴシック" panose="020B0400000000000000" pitchFamily="50" charset="-128"/>
            </a:endParaRPr>
          </a:p>
        </p:txBody>
      </p:sp>
      <p:sp>
        <p:nvSpPr>
          <p:cNvPr id="13" name="正方形/長方形 12">
            <a:extLst>
              <a:ext uri="{FF2B5EF4-FFF2-40B4-BE49-F238E27FC236}">
                <a16:creationId xmlns:a16="http://schemas.microsoft.com/office/drawing/2014/main" xmlns="" id="{C4B74B26-B492-0D44-99A6-2CFCF4A58505}"/>
              </a:ext>
            </a:extLst>
          </p:cNvPr>
          <p:cNvSpPr/>
          <p:nvPr/>
        </p:nvSpPr>
        <p:spPr>
          <a:xfrm>
            <a:off x="30310" y="581717"/>
            <a:ext cx="5701963" cy="369332"/>
          </a:xfrm>
          <a:prstGeom prst="rect">
            <a:avLst/>
          </a:prstGeom>
        </p:spPr>
        <p:txBody>
          <a:bodyPr wrap="square">
            <a:spAutoFit/>
          </a:bodyPr>
          <a:lstStyle/>
          <a:p>
            <a:pPr algn="just"/>
            <a:r>
              <a:rPr lang="ja-JP" altLang="en-US" dirty="0"/>
              <a:t>常設トイレ：</a:t>
            </a:r>
            <a:r>
              <a:rPr lang="en-US" altLang="ja-JP" dirty="0"/>
              <a:t>5</a:t>
            </a:r>
            <a:r>
              <a:rPr lang="ja-JP" altLang="en-US" dirty="0"/>
              <a:t>棟（男女各</a:t>
            </a:r>
            <a:r>
              <a:rPr lang="en-US" altLang="ja-JP" dirty="0"/>
              <a:t>5</a:t>
            </a:r>
            <a:r>
              <a:rPr lang="ja-JP" altLang="en-US" dirty="0"/>
              <a:t>カ所、多目的：</a:t>
            </a:r>
            <a:r>
              <a:rPr lang="en-US" altLang="ja-JP" dirty="0"/>
              <a:t>3</a:t>
            </a:r>
            <a:r>
              <a:rPr lang="ja-JP" altLang="en-US" dirty="0"/>
              <a:t>カ所）</a:t>
            </a:r>
          </a:p>
        </p:txBody>
      </p:sp>
      <p:sp>
        <p:nvSpPr>
          <p:cNvPr id="2" name="円/楕円 1"/>
          <p:cNvSpPr/>
          <p:nvPr/>
        </p:nvSpPr>
        <p:spPr>
          <a:xfrm>
            <a:off x="3292463" y="1895475"/>
            <a:ext cx="238125" cy="2381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4168763" y="2133600"/>
            <a:ext cx="238125" cy="2381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3292462" y="3800475"/>
            <a:ext cx="238125" cy="2381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2976541" y="3800475"/>
            <a:ext cx="238125" cy="2381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2543518" y="2195512"/>
            <a:ext cx="238125" cy="2381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xmlns="" id="{7A3BFB09-5929-4EF5-AF79-1AFB2F08DDFE}"/>
              </a:ext>
            </a:extLst>
          </p:cNvPr>
          <p:cNvSpPr/>
          <p:nvPr/>
        </p:nvSpPr>
        <p:spPr>
          <a:xfrm>
            <a:off x="373730" y="5096488"/>
            <a:ext cx="5837464" cy="369332"/>
          </a:xfrm>
          <a:prstGeom prst="rect">
            <a:avLst/>
          </a:prstGeom>
        </p:spPr>
        <p:txBody>
          <a:bodyPr wrap="square">
            <a:spAutoFit/>
          </a:bodyPr>
          <a:lstStyle/>
          <a:p>
            <a:pPr algn="ctr"/>
            <a:r>
              <a:rPr lang="ja-JP" altLang="en-US" b="1" u="heavy" dirty="0"/>
              <a:t>釜石鵜住居復興スタジアム料金表（</a:t>
            </a:r>
            <a:r>
              <a:rPr lang="en-US" altLang="ja-JP" b="1" u="heavy" dirty="0"/>
              <a:t>1</a:t>
            </a:r>
            <a:r>
              <a:rPr lang="ja-JP" altLang="en-US" b="1" u="heavy" dirty="0"/>
              <a:t>時間につき）</a:t>
            </a:r>
            <a:endParaRPr lang="ja-JP" altLang="en-US" u="heavy" dirty="0"/>
          </a:p>
        </p:txBody>
      </p:sp>
      <p:graphicFrame>
        <p:nvGraphicFramePr>
          <p:cNvPr id="19" name="表 18">
            <a:extLst>
              <a:ext uri="{FF2B5EF4-FFF2-40B4-BE49-F238E27FC236}">
                <a16:creationId xmlns:a16="http://schemas.microsoft.com/office/drawing/2014/main" xmlns="" id="{103FBFB0-BCDD-4563-8080-C12666D99BCD}"/>
              </a:ext>
            </a:extLst>
          </p:cNvPr>
          <p:cNvGraphicFramePr>
            <a:graphicFrameLocks noGrp="1"/>
          </p:cNvGraphicFramePr>
          <p:nvPr>
            <p:extLst>
              <p:ext uri="{D42A27DB-BD31-4B8C-83A1-F6EECF244321}">
                <p14:modId xmlns:p14="http://schemas.microsoft.com/office/powerpoint/2010/main" val="574164201"/>
              </p:ext>
            </p:extLst>
          </p:nvPr>
        </p:nvGraphicFramePr>
        <p:xfrm>
          <a:off x="373732" y="5514975"/>
          <a:ext cx="6103267" cy="3057525"/>
        </p:xfrm>
        <a:graphic>
          <a:graphicData uri="http://schemas.openxmlformats.org/drawingml/2006/table">
            <a:tbl>
              <a:tblPr firstRow="1" firstCol="1" bandRow="1"/>
              <a:tblGrid>
                <a:gridCol w="1436565">
                  <a:extLst>
                    <a:ext uri="{9D8B030D-6E8A-4147-A177-3AD203B41FA5}">
                      <a16:colId xmlns:a16="http://schemas.microsoft.com/office/drawing/2014/main" xmlns="" val="416373319"/>
                    </a:ext>
                  </a:extLst>
                </a:gridCol>
                <a:gridCol w="1203334">
                  <a:extLst>
                    <a:ext uri="{9D8B030D-6E8A-4147-A177-3AD203B41FA5}">
                      <a16:colId xmlns:a16="http://schemas.microsoft.com/office/drawing/2014/main" xmlns="" val="968314142"/>
                    </a:ext>
                  </a:extLst>
                </a:gridCol>
                <a:gridCol w="1203334">
                  <a:extLst>
                    <a:ext uri="{9D8B030D-6E8A-4147-A177-3AD203B41FA5}">
                      <a16:colId xmlns:a16="http://schemas.microsoft.com/office/drawing/2014/main" xmlns="" val="825093258"/>
                    </a:ext>
                  </a:extLst>
                </a:gridCol>
                <a:gridCol w="1130017">
                  <a:extLst>
                    <a:ext uri="{9D8B030D-6E8A-4147-A177-3AD203B41FA5}">
                      <a16:colId xmlns:a16="http://schemas.microsoft.com/office/drawing/2014/main" xmlns="" val="492126187"/>
                    </a:ext>
                  </a:extLst>
                </a:gridCol>
                <a:gridCol w="1130017">
                  <a:extLst>
                    <a:ext uri="{9D8B030D-6E8A-4147-A177-3AD203B41FA5}">
                      <a16:colId xmlns:a16="http://schemas.microsoft.com/office/drawing/2014/main" xmlns="" val="1274138300"/>
                    </a:ext>
                  </a:extLst>
                </a:gridCol>
              </a:tblGrid>
              <a:tr h="338345">
                <a:tc gridSpan="3">
                  <a:txBody>
                    <a:bodyPr/>
                    <a:lstStyle/>
                    <a:p>
                      <a:pPr algn="ctr">
                        <a:spcAft>
                          <a:spcPts val="0"/>
                        </a:spcAft>
                      </a:pPr>
                      <a:r>
                        <a:rPr lang="ja-JP" sz="1000" kern="100" dirty="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区分</a:t>
                      </a:r>
                      <a:endParaRPr lang="ja-JP" sz="1100" kern="100" dirty="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a:spcAft>
                          <a:spcPts val="0"/>
                        </a:spcAft>
                      </a:pP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入場料等を徴収しない場合</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入場料等を徴収する場合</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53632725"/>
                  </a:ext>
                </a:extLst>
              </a:tr>
              <a:tr h="194300">
                <a:tc rowSpan="4">
                  <a:txBody>
                    <a:bodyPr/>
                    <a:lstStyle/>
                    <a:p>
                      <a:pPr algn="ctr">
                        <a:spcAft>
                          <a:spcPts val="0"/>
                        </a:spcAft>
                      </a:pPr>
                      <a:r>
                        <a:rPr lang="ja-JP" sz="1000" kern="100" dirty="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メイングラウンド</a:t>
                      </a:r>
                      <a:endParaRPr lang="ja-JP" sz="1100" kern="100" dirty="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全面</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00" kern="100" dirty="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一般</a:t>
                      </a:r>
                      <a:endParaRPr lang="ja-JP" sz="1100" kern="100" dirty="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12,550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dirty="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50,270</a:t>
                      </a:r>
                      <a:r>
                        <a:rPr lang="ja-JP" sz="1000" kern="100" dirty="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dirty="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94703049"/>
                  </a:ext>
                </a:extLst>
              </a:tr>
              <a:tr h="220639">
                <a:tc vMerge="1">
                  <a:txBody>
                    <a:bodyPr/>
                    <a:lstStyle/>
                    <a:p>
                      <a:endParaRPr kumimoji="1" lang="ja-JP" altLang="en-US"/>
                    </a:p>
                  </a:txBody>
                  <a:tcPr/>
                </a:tc>
                <a:tc vMerge="1">
                  <a:txBody>
                    <a:bodyPr/>
                    <a:lstStyle/>
                    <a:p>
                      <a:endParaRPr kumimoji="1" lang="ja-JP" altLang="en-US"/>
                    </a:p>
                  </a:txBody>
                  <a:tcPr/>
                </a:tc>
                <a:tc>
                  <a:txBody>
                    <a:bodyPr/>
                    <a:lstStyle/>
                    <a:p>
                      <a:pPr algn="ctr">
                        <a:spcAft>
                          <a:spcPts val="0"/>
                        </a:spcAft>
                      </a:pP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高校生以下</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6,270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25,120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47403210"/>
                  </a:ext>
                </a:extLst>
              </a:tr>
              <a:tr h="204907">
                <a:tc vMerge="1">
                  <a:txBody>
                    <a:bodyPr/>
                    <a:lstStyle/>
                    <a:p>
                      <a:endParaRPr kumimoji="1" lang="ja-JP" altLang="en-US"/>
                    </a:p>
                  </a:txBody>
                  <a:tcPr/>
                </a:tc>
                <a:tc rowSpan="2">
                  <a:txBody>
                    <a:bodyPr/>
                    <a:lstStyle/>
                    <a:p>
                      <a:pPr algn="ctr">
                        <a:spcAft>
                          <a:spcPts val="0"/>
                        </a:spcAft>
                      </a:pPr>
                      <a:r>
                        <a:rPr lang="en-US" sz="1000" kern="100" dirty="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1/2</a:t>
                      </a:r>
                      <a:r>
                        <a:rPr lang="ja-JP" sz="1000" kern="100" dirty="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面</a:t>
                      </a:r>
                      <a:endParaRPr lang="ja-JP" sz="1100" kern="100" dirty="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一般</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6,270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dirty="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25,120</a:t>
                      </a:r>
                      <a:r>
                        <a:rPr lang="ja-JP" sz="1000" kern="100" dirty="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dirty="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13885588"/>
                  </a:ext>
                </a:extLst>
              </a:tr>
              <a:tr h="193274">
                <a:tc vMerge="1">
                  <a:txBody>
                    <a:bodyPr/>
                    <a:lstStyle/>
                    <a:p>
                      <a:endParaRPr kumimoji="1" lang="ja-JP" altLang="en-US"/>
                    </a:p>
                  </a:txBody>
                  <a:tcPr/>
                </a:tc>
                <a:tc vMerge="1">
                  <a:txBody>
                    <a:bodyPr/>
                    <a:lstStyle/>
                    <a:p>
                      <a:endParaRPr kumimoji="1" lang="ja-JP" altLang="en-US"/>
                    </a:p>
                  </a:txBody>
                  <a:tcPr/>
                </a:tc>
                <a:tc>
                  <a:txBody>
                    <a:bodyPr/>
                    <a:lstStyle/>
                    <a:p>
                      <a:pPr algn="ctr">
                        <a:spcAft>
                          <a:spcPts val="0"/>
                        </a:spcAft>
                      </a:pP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高校生以下</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3,130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dirty="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12,550</a:t>
                      </a:r>
                      <a:r>
                        <a:rPr lang="ja-JP" sz="1000" kern="100" dirty="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dirty="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2549071"/>
                  </a:ext>
                </a:extLst>
              </a:tr>
              <a:tr h="196012">
                <a:tc rowSpan="4">
                  <a:txBody>
                    <a:bodyPr/>
                    <a:lstStyle/>
                    <a:p>
                      <a:pPr algn="ctr">
                        <a:spcAft>
                          <a:spcPts val="0"/>
                        </a:spcAft>
                      </a:pPr>
                      <a:r>
                        <a:rPr lang="ja-JP" sz="1000" kern="100" dirty="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サブグラウンド</a:t>
                      </a:r>
                      <a:endParaRPr lang="ja-JP" sz="1100" kern="100" dirty="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全面</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一般</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660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2,640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68963521"/>
                  </a:ext>
                </a:extLst>
              </a:tr>
              <a:tr h="189169">
                <a:tc vMerge="1">
                  <a:txBody>
                    <a:bodyPr/>
                    <a:lstStyle/>
                    <a:p>
                      <a:endParaRPr kumimoji="1" lang="ja-JP" altLang="en-US"/>
                    </a:p>
                  </a:txBody>
                  <a:tcPr/>
                </a:tc>
                <a:tc vMerge="1">
                  <a:txBody>
                    <a:bodyPr/>
                    <a:lstStyle/>
                    <a:p>
                      <a:endParaRPr kumimoji="1" lang="ja-JP" altLang="en-US"/>
                    </a:p>
                  </a:txBody>
                  <a:tcPr/>
                </a:tc>
                <a:tc>
                  <a:txBody>
                    <a:bodyPr/>
                    <a:lstStyle/>
                    <a:p>
                      <a:pPr algn="ctr">
                        <a:spcAft>
                          <a:spcPts val="0"/>
                        </a:spcAft>
                      </a:pP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高校生以下</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330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1,320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36627088"/>
                  </a:ext>
                </a:extLst>
              </a:tr>
              <a:tr h="187117">
                <a:tc vMerge="1">
                  <a:txBody>
                    <a:bodyPr/>
                    <a:lstStyle/>
                    <a:p>
                      <a:endParaRPr kumimoji="1" lang="ja-JP" altLang="en-US"/>
                    </a:p>
                  </a:txBody>
                  <a:tcPr/>
                </a:tc>
                <a:tc rowSpan="2">
                  <a:txBody>
                    <a:bodyPr/>
                    <a:lstStyle/>
                    <a:p>
                      <a:pPr algn="ct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1/2</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面</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一般</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330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1,320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5202676"/>
                  </a:ext>
                </a:extLst>
              </a:tr>
              <a:tr h="189853">
                <a:tc vMerge="1">
                  <a:txBody>
                    <a:bodyPr/>
                    <a:lstStyle/>
                    <a:p>
                      <a:endParaRPr kumimoji="1" lang="ja-JP" altLang="en-US"/>
                    </a:p>
                  </a:txBody>
                  <a:tcPr/>
                </a:tc>
                <a:tc vMerge="1">
                  <a:txBody>
                    <a:bodyPr/>
                    <a:lstStyle/>
                    <a:p>
                      <a:endParaRPr kumimoji="1" lang="ja-JP" altLang="en-US"/>
                    </a:p>
                  </a:txBody>
                  <a:tcPr/>
                </a:tc>
                <a:tc>
                  <a:txBody>
                    <a:bodyPr/>
                    <a:lstStyle/>
                    <a:p>
                      <a:pPr algn="ctr">
                        <a:spcAft>
                          <a:spcPts val="0"/>
                        </a:spcAft>
                      </a:pP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高校生以下</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160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660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10014910"/>
                  </a:ext>
                </a:extLst>
              </a:tr>
              <a:tr h="187801">
                <a:tc gridSpan="3">
                  <a:txBody>
                    <a:bodyPr/>
                    <a:lstStyle/>
                    <a:p>
                      <a:pPr algn="ctr">
                        <a:spcAft>
                          <a:spcPts val="0"/>
                        </a:spcAft>
                      </a:pP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放送機器</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310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1,250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45158471"/>
                  </a:ext>
                </a:extLst>
              </a:tr>
              <a:tr h="195327">
                <a:tc gridSpan="3">
                  <a:txBody>
                    <a:bodyPr/>
                    <a:lstStyle/>
                    <a:p>
                      <a:pPr algn="ctr">
                        <a:spcAft>
                          <a:spcPts val="0"/>
                        </a:spcAft>
                      </a:pP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電光掲示板</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310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1,250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90441179"/>
                  </a:ext>
                </a:extLst>
              </a:tr>
              <a:tr h="188484">
                <a:tc gridSpan="3">
                  <a:txBody>
                    <a:bodyPr/>
                    <a:lstStyle/>
                    <a:p>
                      <a:pPr algn="ctr">
                        <a:spcAft>
                          <a:spcPts val="0"/>
                        </a:spcAft>
                      </a:pP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会議室</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620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2,500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84322488"/>
                  </a:ext>
                </a:extLst>
              </a:tr>
              <a:tr h="191222">
                <a:tc gridSpan="3">
                  <a:txBody>
                    <a:bodyPr/>
                    <a:lstStyle/>
                    <a:p>
                      <a:pPr algn="ctr">
                        <a:spcAft>
                          <a:spcPts val="0"/>
                        </a:spcAft>
                      </a:pPr>
                      <a:r>
                        <a:rPr lang="ja-JP" sz="1000" kern="100" dirty="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医務室</a:t>
                      </a:r>
                      <a:endParaRPr lang="ja-JP" sz="1100" kern="100" dirty="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620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2,500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86521868"/>
                  </a:ext>
                </a:extLst>
              </a:tr>
              <a:tr h="189169">
                <a:tc gridSpan="3">
                  <a:txBody>
                    <a:bodyPr/>
                    <a:lstStyle/>
                    <a:p>
                      <a:pPr algn="ctr">
                        <a:spcAft>
                          <a:spcPts val="0"/>
                        </a:spcAft>
                      </a:pP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ロッカールーム（１室につき）</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770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3,130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67972221"/>
                  </a:ext>
                </a:extLst>
              </a:tr>
              <a:tr h="191906">
                <a:tc gridSpan="3">
                  <a:txBody>
                    <a:bodyPr/>
                    <a:lstStyle/>
                    <a:p>
                      <a:pPr algn="ctr">
                        <a:spcAft>
                          <a:spcPts val="0"/>
                        </a:spcAft>
                      </a:pPr>
                      <a:r>
                        <a:rPr lang="ja-JP" sz="1000" kern="100" dirty="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木質諸室（１室につき）</a:t>
                      </a:r>
                      <a:endParaRPr lang="ja-JP" sz="1100" kern="100" dirty="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a:spcAft>
                          <a:spcPts val="0"/>
                        </a:spcAft>
                      </a:pPr>
                      <a:r>
                        <a:rPr lang="en-US" sz="1000" kern="10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620</a:t>
                      </a:r>
                      <a:r>
                        <a:rPr lang="ja-JP" sz="1000" kern="10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dirty="0">
                          <a:solidFill>
                            <a:srgbClr val="000000"/>
                          </a:solidFill>
                          <a:effectLst/>
                          <a:latin typeface="HGｺﾞｼｯｸM" panose="020B0609000000000000" pitchFamily="49" charset="-128"/>
                          <a:ea typeface="HGｺﾞｼｯｸM" panose="020B0609000000000000" pitchFamily="49" charset="-128"/>
                          <a:cs typeface="ＭＳ Ｐゴシック" panose="020B0600070205080204" pitchFamily="50" charset="-128"/>
                        </a:rPr>
                        <a:t>2,500</a:t>
                      </a:r>
                      <a:r>
                        <a:rPr lang="ja-JP" sz="1000" kern="100" dirty="0">
                          <a:solidFill>
                            <a:srgbClr val="000000"/>
                          </a:solidFill>
                          <a:effectLst/>
                          <a:latin typeface="Arial" panose="020B0604020202020204" pitchFamily="34" charset="0"/>
                          <a:ea typeface="HGｺﾞｼｯｸM" panose="020B0609000000000000" pitchFamily="49" charset="-128"/>
                          <a:cs typeface="ＭＳ Ｐゴシック" panose="020B0600070205080204" pitchFamily="50" charset="-128"/>
                        </a:rPr>
                        <a:t>円</a:t>
                      </a:r>
                      <a:endParaRPr lang="ja-JP" sz="1100" kern="100" dirty="0">
                        <a:effectLst/>
                        <a:latin typeface="Arial" panose="020B0604020202020204" pitchFamily="34" charset="0"/>
                        <a:ea typeface="HGｺﾞｼｯｸM" panose="020B0609000000000000" pitchFamily="49" charset="-128"/>
                      </a:endParaRPr>
                    </a:p>
                  </a:txBody>
                  <a:tcPr marL="55104" marR="55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3188833"/>
                  </a:ext>
                </a:extLst>
              </a:tr>
            </a:tbl>
          </a:graphicData>
        </a:graphic>
      </p:graphicFrame>
      <p:sp>
        <p:nvSpPr>
          <p:cNvPr id="20" name="字幕 8">
            <a:extLst>
              <a:ext uri="{FF2B5EF4-FFF2-40B4-BE49-F238E27FC236}">
                <a16:creationId xmlns:a16="http://schemas.microsoft.com/office/drawing/2014/main" xmlns="" id="{0BE4BFFD-9637-495F-B7B2-805FCF474C17}"/>
              </a:ext>
            </a:extLst>
          </p:cNvPr>
          <p:cNvSpPr txBox="1">
            <a:spLocks/>
          </p:cNvSpPr>
          <p:nvPr/>
        </p:nvSpPr>
        <p:spPr>
          <a:xfrm>
            <a:off x="295934" y="8719243"/>
            <a:ext cx="5837464" cy="110669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050" b="1" dirty="0">
                <a:latin typeface="+mn-ea"/>
              </a:rPr>
              <a:t>１．使用する時間に</a:t>
            </a:r>
            <a:r>
              <a:rPr lang="en-US" altLang="ja-JP" sz="1050" b="1" dirty="0">
                <a:latin typeface="+mn-ea"/>
              </a:rPr>
              <a:t>1</a:t>
            </a:r>
            <a:r>
              <a:rPr lang="ja-JP" altLang="en-US" sz="1050" b="1" dirty="0">
                <a:latin typeface="+mn-ea"/>
              </a:rPr>
              <a:t>時間未満の端数があるときは、</a:t>
            </a:r>
            <a:r>
              <a:rPr lang="en-US" altLang="ja-JP" sz="1050" b="1" dirty="0">
                <a:latin typeface="+mn-ea"/>
              </a:rPr>
              <a:t>1</a:t>
            </a:r>
            <a:r>
              <a:rPr lang="ja-JP" altLang="en-US" sz="1050" b="1" dirty="0">
                <a:latin typeface="+mn-ea"/>
              </a:rPr>
              <a:t>時間とする。</a:t>
            </a:r>
            <a:endParaRPr lang="en-US" altLang="ja-JP" sz="1050" b="1" dirty="0">
              <a:latin typeface="+mn-ea"/>
            </a:endParaRPr>
          </a:p>
          <a:p>
            <a:pPr marL="0" indent="0">
              <a:buNone/>
            </a:pPr>
            <a:r>
              <a:rPr lang="ja-JP" altLang="en-US" sz="1050" b="1" dirty="0">
                <a:latin typeface="+mn-ea"/>
              </a:rPr>
              <a:t>２．９時（土・日・祝については８時）より前又は</a:t>
            </a:r>
            <a:r>
              <a:rPr lang="en-US" altLang="ja-JP" sz="1050" b="1" dirty="0">
                <a:latin typeface="+mn-ea"/>
              </a:rPr>
              <a:t>21</a:t>
            </a:r>
            <a:r>
              <a:rPr lang="ja-JP" altLang="en-US" sz="1050" b="1" dirty="0">
                <a:latin typeface="+mn-ea"/>
              </a:rPr>
              <a:t>時より後に使用する場合の使用料は</a:t>
            </a:r>
            <a:r>
              <a:rPr lang="en-US" altLang="ja-JP" sz="1050" b="1" dirty="0">
                <a:latin typeface="+mn-ea"/>
              </a:rPr>
              <a:t>, </a:t>
            </a:r>
          </a:p>
          <a:p>
            <a:pPr marL="0" indent="0">
              <a:buNone/>
            </a:pPr>
            <a:r>
              <a:rPr lang="ja-JP" altLang="en-US" sz="1050" b="1" dirty="0">
                <a:latin typeface="+mn-ea"/>
              </a:rPr>
              <a:t>　　各区分の使用料に使用した時間数を乗じて得た額とする。</a:t>
            </a:r>
            <a:endParaRPr lang="en-US" altLang="ja-JP" sz="1050" b="1" dirty="0">
              <a:latin typeface="+mn-ea"/>
            </a:endParaRPr>
          </a:p>
          <a:p>
            <a:pPr marL="0" indent="0">
              <a:buNone/>
            </a:pPr>
            <a:r>
              <a:rPr lang="ja-JP" altLang="en-US" sz="1050" b="1" dirty="0">
                <a:latin typeface="+mn-ea"/>
              </a:rPr>
              <a:t>３．「入場料等」とは、入場料、会費又はこれに類する料金をいう。　　　　　　　　　　　　　　　</a:t>
            </a:r>
            <a:endParaRPr lang="en-US" altLang="ja-JP" sz="1050" b="1" dirty="0">
              <a:latin typeface="+mn-ea"/>
            </a:endParaRPr>
          </a:p>
        </p:txBody>
      </p:sp>
    </p:spTree>
    <p:extLst>
      <p:ext uri="{BB962C8B-B14F-4D97-AF65-F5344CB8AC3E}">
        <p14:creationId xmlns:p14="http://schemas.microsoft.com/office/powerpoint/2010/main" val="2804125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楕円 10">
            <a:extLst>
              <a:ext uri="{FF2B5EF4-FFF2-40B4-BE49-F238E27FC236}">
                <a16:creationId xmlns:a16="http://schemas.microsoft.com/office/drawing/2014/main" xmlns="" id="{C567C645-DD0A-463E-9ADF-3DF146289719}"/>
              </a:ext>
            </a:extLst>
          </p:cNvPr>
          <p:cNvSpPr/>
          <p:nvPr/>
        </p:nvSpPr>
        <p:spPr>
          <a:xfrm>
            <a:off x="3502478" y="7876674"/>
            <a:ext cx="3265496" cy="193053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5" name="図 4" descr="屋外, 座る, 椅子, フロント が含まれている画像&#10;&#10;自動的に生成された説明">
            <a:extLst>
              <a:ext uri="{FF2B5EF4-FFF2-40B4-BE49-F238E27FC236}">
                <a16:creationId xmlns:a16="http://schemas.microsoft.com/office/drawing/2014/main" xmlns="" id="{3152C91B-8708-4350-B808-174036DEA2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52" y="5636768"/>
            <a:ext cx="3347248" cy="2128158"/>
          </a:xfrm>
          <a:prstGeom prst="rect">
            <a:avLst/>
          </a:prstGeom>
        </p:spPr>
      </p:pic>
      <p:sp>
        <p:nvSpPr>
          <p:cNvPr id="6" name="正方形/長方形 5">
            <a:extLst>
              <a:ext uri="{FF2B5EF4-FFF2-40B4-BE49-F238E27FC236}">
                <a16:creationId xmlns:a16="http://schemas.microsoft.com/office/drawing/2014/main" xmlns="" id="{0186B091-FC36-4947-BE91-BD1D2E27A04A}"/>
              </a:ext>
            </a:extLst>
          </p:cNvPr>
          <p:cNvSpPr/>
          <p:nvPr/>
        </p:nvSpPr>
        <p:spPr>
          <a:xfrm>
            <a:off x="-889798" y="808035"/>
            <a:ext cx="6711043" cy="369332"/>
          </a:xfrm>
          <a:prstGeom prst="rect">
            <a:avLst/>
          </a:prstGeom>
        </p:spPr>
        <p:txBody>
          <a:bodyPr wrap="square">
            <a:spAutoFit/>
          </a:bodyPr>
          <a:lstStyle/>
          <a:p>
            <a:pPr algn="ctr"/>
            <a:r>
              <a:rPr lang="en-US" altLang="ja-JP" b="1" dirty="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ja-JP" b="1" dirty="0">
                <a:latin typeface="+mn-ea"/>
                <a:cs typeface="Times New Roman" panose="02020603050405020304" pitchFamily="18" charset="0"/>
              </a:rPr>
              <a:t>釜石ラグビー神社（通称：うのスタ神社）</a:t>
            </a:r>
            <a:r>
              <a:rPr lang="en-US" altLang="ja-JP" b="1" dirty="0">
                <a:latin typeface="+mn-ea"/>
                <a:cs typeface="Times New Roman" panose="02020603050405020304" pitchFamily="18" charset="0"/>
              </a:rPr>
              <a:t>】</a:t>
            </a:r>
            <a:endParaRPr lang="ja-JP" altLang="en-US" b="1" dirty="0">
              <a:latin typeface="+mn-ea"/>
            </a:endParaRPr>
          </a:p>
        </p:txBody>
      </p:sp>
      <p:sp>
        <p:nvSpPr>
          <p:cNvPr id="7" name="正方形/長方形 6">
            <a:extLst>
              <a:ext uri="{FF2B5EF4-FFF2-40B4-BE49-F238E27FC236}">
                <a16:creationId xmlns:a16="http://schemas.microsoft.com/office/drawing/2014/main" xmlns="" id="{F12BFDC7-8952-4DDD-9EC0-642A0EADD37F}"/>
              </a:ext>
            </a:extLst>
          </p:cNvPr>
          <p:cNvSpPr/>
          <p:nvPr/>
        </p:nvSpPr>
        <p:spPr>
          <a:xfrm>
            <a:off x="1265245" y="1423685"/>
            <a:ext cx="6858000" cy="369332"/>
          </a:xfrm>
          <a:prstGeom prst="rect">
            <a:avLst/>
          </a:prstGeom>
        </p:spPr>
        <p:txBody>
          <a:bodyPr wrap="square">
            <a:spAutoFit/>
          </a:bodyPr>
          <a:lstStyle/>
          <a:p>
            <a:r>
              <a:rPr lang="ja-JP" altLang="en-US" dirty="0">
                <a:latin typeface="+mn-ea"/>
                <a:cs typeface="Times New Roman" panose="02020603050405020304" pitchFamily="18" charset="0"/>
              </a:rPr>
              <a:t>～ラグビー神社が建設された経緯～</a:t>
            </a:r>
            <a:endParaRPr lang="ja-JP" altLang="en-US" dirty="0">
              <a:latin typeface="+mn-ea"/>
            </a:endParaRPr>
          </a:p>
        </p:txBody>
      </p:sp>
      <p:sp>
        <p:nvSpPr>
          <p:cNvPr id="2" name="テキスト ボックス 1">
            <a:extLst>
              <a:ext uri="{FF2B5EF4-FFF2-40B4-BE49-F238E27FC236}">
                <a16:creationId xmlns:a16="http://schemas.microsoft.com/office/drawing/2014/main" xmlns="" id="{1AB42001-EAD8-417C-A616-733A57108C40}"/>
              </a:ext>
            </a:extLst>
          </p:cNvPr>
          <p:cNvSpPr txBox="1"/>
          <p:nvPr/>
        </p:nvSpPr>
        <p:spPr>
          <a:xfrm>
            <a:off x="0" y="1850061"/>
            <a:ext cx="6858000" cy="3970318"/>
          </a:xfrm>
          <a:prstGeom prst="rect">
            <a:avLst/>
          </a:prstGeom>
          <a:noFill/>
        </p:spPr>
        <p:txBody>
          <a:bodyPr wrap="square" rtlCol="0">
            <a:spAutoFit/>
          </a:bodyPr>
          <a:lstStyle/>
          <a:p>
            <a:r>
              <a:rPr kumimoji="1" lang="ja-JP" altLang="en-US" dirty="0"/>
              <a:t>２０１９年８月、世界最高峰のラグビー大会（ラグビーＷ杯２０１９日本大会）の成功および、ラグビーを愛する全ての人々の幸せを祈願する神社として、三菱地所により、東京都千代田区丸の内の丸ビル外構部に建設されました。ラグビーとゆかりの深い、京都「下鴨神社」の内の「雑太社（さわたしゃ）の御祭神「神塊命（かんたまのみこと）をお祀りし、ラグビーを通じて生まれる人と人とのつながり、新たな出会いが祈願され、満願成就となった神社です。そして、Ｗ杯終了後にスタジアムに隣接する民間用地に移設・建設する計画が進められました。そして、令和２年９月に無事完成しました。名称は鵜住居小学校の児童たちから公募し、「釜石ラグビー神社（通称：うのスタ神社）と決定し、祭祀は、地元・鵜住居の「鵜住神社」様より執り行って頂いております。</a:t>
            </a:r>
            <a:endParaRPr kumimoji="1" lang="en-US" altLang="ja-JP" dirty="0"/>
          </a:p>
          <a:p>
            <a:r>
              <a:rPr kumimoji="1" lang="ja-JP" altLang="en-US" dirty="0"/>
              <a:t>　</a:t>
            </a:r>
          </a:p>
        </p:txBody>
      </p:sp>
      <p:pic>
        <p:nvPicPr>
          <p:cNvPr id="8" name="図 7" descr="画面の領域">
            <a:extLst>
              <a:ext uri="{FF2B5EF4-FFF2-40B4-BE49-F238E27FC236}">
                <a16:creationId xmlns:a16="http://schemas.microsoft.com/office/drawing/2014/main" xmlns="" id="{937DAB1E-E9B3-4F9B-B17E-AD480DB64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52" y="7912006"/>
            <a:ext cx="3347247" cy="1930533"/>
          </a:xfrm>
          <a:prstGeom prst="rect">
            <a:avLst/>
          </a:prstGeom>
        </p:spPr>
      </p:pic>
      <p:pic>
        <p:nvPicPr>
          <p:cNvPr id="4" name="図 3" descr="屋外, 草, 人, 子供 が含まれている画像&#10;&#10;自動的に生成された説明">
            <a:extLst>
              <a:ext uri="{FF2B5EF4-FFF2-40B4-BE49-F238E27FC236}">
                <a16:creationId xmlns:a16="http://schemas.microsoft.com/office/drawing/2014/main" xmlns="" id="{792AD5CA-5398-4556-AA96-D07340858B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0752" y="5636768"/>
            <a:ext cx="3265496" cy="2128158"/>
          </a:xfrm>
          <a:prstGeom prst="rect">
            <a:avLst/>
          </a:prstGeom>
        </p:spPr>
      </p:pic>
      <p:sp>
        <p:nvSpPr>
          <p:cNvPr id="9" name="テキスト ボックス 8">
            <a:extLst>
              <a:ext uri="{FF2B5EF4-FFF2-40B4-BE49-F238E27FC236}">
                <a16:creationId xmlns:a16="http://schemas.microsoft.com/office/drawing/2014/main" xmlns="" id="{E1321F95-58F6-4C97-A53C-8FE23B2B8761}"/>
              </a:ext>
            </a:extLst>
          </p:cNvPr>
          <p:cNvSpPr txBox="1"/>
          <p:nvPr/>
        </p:nvSpPr>
        <p:spPr>
          <a:xfrm>
            <a:off x="3763696" y="8055939"/>
            <a:ext cx="2743059" cy="1200329"/>
          </a:xfrm>
          <a:prstGeom prst="rect">
            <a:avLst/>
          </a:prstGeom>
          <a:noFill/>
        </p:spPr>
        <p:txBody>
          <a:bodyPr wrap="none" rtlCol="0">
            <a:spAutoFit/>
          </a:bodyPr>
          <a:lstStyle/>
          <a:p>
            <a:endParaRPr kumimoji="1" lang="en-US" altLang="ja-JP" b="1" dirty="0"/>
          </a:p>
          <a:p>
            <a:pPr algn="ctr"/>
            <a:r>
              <a:rPr kumimoji="1" lang="ja-JP" altLang="en-US" b="1" dirty="0">
                <a:solidFill>
                  <a:srgbClr val="FF0000"/>
                </a:solidFill>
              </a:rPr>
              <a:t>釜石ラグビー神社</a:t>
            </a:r>
            <a:endParaRPr kumimoji="1" lang="en-US" altLang="ja-JP" b="1" dirty="0">
              <a:solidFill>
                <a:srgbClr val="FF0000"/>
              </a:solidFill>
            </a:endParaRPr>
          </a:p>
          <a:p>
            <a:pPr algn="ctr"/>
            <a:r>
              <a:rPr kumimoji="1" lang="ja-JP" altLang="en-US" b="1" dirty="0"/>
              <a:t>特製おみくじ：１００円</a:t>
            </a:r>
            <a:endParaRPr kumimoji="1" lang="en-US" altLang="ja-JP" b="1" dirty="0"/>
          </a:p>
          <a:p>
            <a:pPr algn="ctr"/>
            <a:r>
              <a:rPr kumimoji="1" lang="ja-JP" altLang="en-US" b="1" dirty="0"/>
              <a:t>ラグビー絵馬：５００円</a:t>
            </a:r>
          </a:p>
        </p:txBody>
      </p:sp>
      <p:sp>
        <p:nvSpPr>
          <p:cNvPr id="3" name="テキスト ボックス 2">
            <a:extLst>
              <a:ext uri="{FF2B5EF4-FFF2-40B4-BE49-F238E27FC236}">
                <a16:creationId xmlns:a16="http://schemas.microsoft.com/office/drawing/2014/main" xmlns="" id="{6980A647-68CB-45D4-95F5-D309C6C02330}"/>
              </a:ext>
            </a:extLst>
          </p:cNvPr>
          <p:cNvSpPr txBox="1"/>
          <p:nvPr/>
        </p:nvSpPr>
        <p:spPr>
          <a:xfrm>
            <a:off x="81752" y="208109"/>
            <a:ext cx="6776248" cy="400110"/>
          </a:xfrm>
          <a:prstGeom prst="rect">
            <a:avLst/>
          </a:prstGeom>
          <a:noFill/>
        </p:spPr>
        <p:txBody>
          <a:bodyPr wrap="square" rtlCol="0">
            <a:spAutoFit/>
          </a:bodyPr>
          <a:lstStyle/>
          <a:p>
            <a:pPr algn="ctr"/>
            <a:r>
              <a:rPr kumimoji="1" lang="ja-JP" altLang="en-US" sz="2000" b="1" dirty="0">
                <a:solidFill>
                  <a:srgbClr val="00B050"/>
                </a:solidFill>
              </a:rPr>
              <a:t>～釜石鵜住居復興スタジアム周辺のみどころ～</a:t>
            </a:r>
          </a:p>
        </p:txBody>
      </p:sp>
    </p:spTree>
    <p:extLst>
      <p:ext uri="{BB962C8B-B14F-4D97-AF65-F5344CB8AC3E}">
        <p14:creationId xmlns:p14="http://schemas.microsoft.com/office/powerpoint/2010/main" val="3794119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四角形: 角を丸くする 22">
            <a:extLst>
              <a:ext uri="{FF2B5EF4-FFF2-40B4-BE49-F238E27FC236}">
                <a16:creationId xmlns:a16="http://schemas.microsoft.com/office/drawing/2014/main" xmlns="" id="{D1976248-1B2D-4CCD-9F9E-DB18CA5E0659}"/>
              </a:ext>
            </a:extLst>
          </p:cNvPr>
          <p:cNvSpPr/>
          <p:nvPr/>
        </p:nvSpPr>
        <p:spPr>
          <a:xfrm>
            <a:off x="76852" y="2855980"/>
            <a:ext cx="6704296" cy="17859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xmlns="" id="{9FA885AC-F456-4DF5-A1A5-7E7E46925E0E}"/>
              </a:ext>
            </a:extLst>
          </p:cNvPr>
          <p:cNvSpPr txBox="1"/>
          <p:nvPr/>
        </p:nvSpPr>
        <p:spPr>
          <a:xfrm>
            <a:off x="130628" y="293915"/>
            <a:ext cx="2698175" cy="400110"/>
          </a:xfrm>
          <a:prstGeom prst="rect">
            <a:avLst/>
          </a:prstGeom>
          <a:noFill/>
        </p:spPr>
        <p:txBody>
          <a:bodyPr wrap="none" rtlCol="0">
            <a:spAutoFit/>
          </a:bodyPr>
          <a:lstStyle/>
          <a:p>
            <a:r>
              <a:rPr kumimoji="1" lang="en-US" altLang="ja-JP" dirty="0"/>
              <a:t>【</a:t>
            </a:r>
            <a:r>
              <a:rPr kumimoji="1" lang="ja-JP" altLang="en-US" sz="2000" b="1" dirty="0"/>
              <a:t>根浜海岸観光施設</a:t>
            </a:r>
            <a:r>
              <a:rPr kumimoji="1" lang="en-US" altLang="ja-JP" dirty="0"/>
              <a:t>】</a:t>
            </a:r>
            <a:endParaRPr kumimoji="1" lang="ja-JP" altLang="en-US" dirty="0"/>
          </a:p>
        </p:txBody>
      </p:sp>
      <p:sp>
        <p:nvSpPr>
          <p:cNvPr id="5" name="正方形/長方形 4">
            <a:extLst>
              <a:ext uri="{FF2B5EF4-FFF2-40B4-BE49-F238E27FC236}">
                <a16:creationId xmlns:a16="http://schemas.microsoft.com/office/drawing/2014/main" xmlns="" id="{FCE70D80-8C86-4A12-AEAE-A149C81C1CC2}"/>
              </a:ext>
            </a:extLst>
          </p:cNvPr>
          <p:cNvSpPr/>
          <p:nvPr/>
        </p:nvSpPr>
        <p:spPr>
          <a:xfrm>
            <a:off x="130628" y="844035"/>
            <a:ext cx="5393711" cy="2031325"/>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a:t>
            </a:r>
            <a:r>
              <a:rPr lang="zh-TW" altLang="en-US" dirty="0">
                <a:latin typeface="游ゴシック" panose="020B0400000000000000" pitchFamily="50" charset="-128"/>
                <a:ea typeface="游ゴシック" panose="020B0400000000000000" pitchFamily="50" charset="-128"/>
              </a:rPr>
              <a:t>所在地：〒</a:t>
            </a:r>
            <a:r>
              <a:rPr lang="en-US" altLang="zh-TW" dirty="0">
                <a:latin typeface="游ゴシック" panose="020B0400000000000000" pitchFamily="50" charset="-128"/>
                <a:ea typeface="游ゴシック" panose="020B0400000000000000" pitchFamily="50" charset="-128"/>
              </a:rPr>
              <a:t>026-0301</a:t>
            </a:r>
          </a:p>
          <a:p>
            <a:r>
              <a:rPr lang="ja-JP" altLang="en-US" dirty="0">
                <a:latin typeface="游ゴシック" panose="020B0400000000000000" pitchFamily="50" charset="-128"/>
                <a:ea typeface="游ゴシック" panose="020B0400000000000000" pitchFamily="50" charset="-128"/>
              </a:rPr>
              <a:t>・</a:t>
            </a:r>
            <a:r>
              <a:rPr lang="zh-TW" altLang="en-US" dirty="0">
                <a:latin typeface="游ゴシック" panose="020B0400000000000000" pitchFamily="50" charset="-128"/>
                <a:ea typeface="游ゴシック" panose="020B0400000000000000" pitchFamily="50" charset="-128"/>
              </a:rPr>
              <a:t>岩手県釜石市鵜住居町第</a:t>
            </a:r>
            <a:r>
              <a:rPr lang="en-US" altLang="zh-TW" dirty="0">
                <a:latin typeface="游ゴシック" panose="020B0400000000000000" pitchFamily="50" charset="-128"/>
                <a:ea typeface="游ゴシック" panose="020B0400000000000000" pitchFamily="50" charset="-128"/>
              </a:rPr>
              <a:t>21</a:t>
            </a:r>
            <a:r>
              <a:rPr lang="zh-TW" altLang="en-US" dirty="0">
                <a:latin typeface="游ゴシック" panose="020B0400000000000000" pitchFamily="50" charset="-128"/>
                <a:ea typeface="游ゴシック" panose="020B0400000000000000" pitchFamily="50" charset="-128"/>
              </a:rPr>
              <a:t>地割</a:t>
            </a:r>
            <a:r>
              <a:rPr lang="en-US" altLang="zh-TW" dirty="0">
                <a:latin typeface="游ゴシック" panose="020B0400000000000000" pitchFamily="50" charset="-128"/>
                <a:ea typeface="游ゴシック" panose="020B0400000000000000" pitchFamily="50" charset="-128"/>
              </a:rPr>
              <a:t>23</a:t>
            </a:r>
            <a:r>
              <a:rPr lang="zh-TW" altLang="en-US" dirty="0">
                <a:latin typeface="游ゴシック" panose="020B0400000000000000" pitchFamily="50" charset="-128"/>
                <a:ea typeface="游ゴシック" panose="020B0400000000000000" pitchFamily="50" charset="-128"/>
              </a:rPr>
              <a:t>番地</a:t>
            </a:r>
            <a:r>
              <a:rPr lang="en-US" altLang="zh-TW" dirty="0">
                <a:latin typeface="游ゴシック" panose="020B0400000000000000" pitchFamily="50" charset="-128"/>
                <a:ea typeface="游ゴシック" panose="020B0400000000000000" pitchFamily="50" charset="-128"/>
              </a:rPr>
              <a:t>1</a:t>
            </a:r>
            <a:r>
              <a:rPr lang="zh-TW" altLang="en-US" dirty="0">
                <a:latin typeface="游ゴシック" panose="020B0400000000000000" pitchFamily="50" charset="-128"/>
                <a:ea typeface="游ゴシック" panose="020B0400000000000000" pitchFamily="50" charset="-128"/>
              </a:rPr>
              <a:t>外</a:t>
            </a:r>
          </a:p>
          <a:p>
            <a:r>
              <a:rPr lang="ja-JP" altLang="en-US" dirty="0">
                <a:latin typeface="游ゴシック" panose="020B0400000000000000" pitchFamily="50" charset="-128"/>
                <a:ea typeface="游ゴシック" panose="020B0400000000000000" pitchFamily="50" charset="-128"/>
              </a:rPr>
              <a:t>・</a:t>
            </a:r>
            <a:r>
              <a:rPr lang="zh-TW" altLang="en-US" dirty="0">
                <a:latin typeface="游ゴシック" panose="020B0400000000000000" pitchFamily="50" charset="-128"/>
                <a:ea typeface="游ゴシック" panose="020B0400000000000000" pitchFamily="50" charset="-128"/>
              </a:rPr>
              <a:t>電話：</a:t>
            </a:r>
            <a:r>
              <a:rPr lang="en-US" altLang="zh-TW" dirty="0">
                <a:latin typeface="游ゴシック" panose="020B0400000000000000" pitchFamily="50" charset="-128"/>
                <a:ea typeface="游ゴシック" panose="020B0400000000000000" pitchFamily="50" charset="-128"/>
              </a:rPr>
              <a:t>0193-27-5455</a:t>
            </a:r>
          </a:p>
          <a:p>
            <a:r>
              <a:rPr lang="ja-JP" altLang="en-US" dirty="0">
                <a:effectLst/>
                <a:latin typeface="游ゴシック" panose="020B0400000000000000" pitchFamily="50" charset="-128"/>
                <a:ea typeface="游ゴシック" panose="020B0400000000000000" pitchFamily="50" charset="-128"/>
              </a:rPr>
              <a:t>・車の場合：釜石北ＩＣから約５㎞、５分ほど</a:t>
            </a:r>
            <a:endParaRPr lang="en-US" altLang="ja-JP" dirty="0">
              <a:effectLst/>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・釜石鵜住居復興スタジアムからは車で３分ほど</a:t>
            </a:r>
            <a:endParaRPr lang="en-US" altLang="ja-JP" dirty="0">
              <a:latin typeface="游ゴシック" panose="020B0400000000000000" pitchFamily="50" charset="-128"/>
              <a:ea typeface="游ゴシック" panose="020B0400000000000000" pitchFamily="50" charset="-128"/>
            </a:endParaRPr>
          </a:p>
          <a:p>
            <a:r>
              <a:rPr lang="ja-JP" altLang="en-US" dirty="0">
                <a:effectLst/>
                <a:latin typeface="游ゴシック" panose="020B0400000000000000" pitchFamily="50" charset="-128"/>
                <a:ea typeface="游ゴシック" panose="020B0400000000000000" pitchFamily="50" charset="-128"/>
              </a:rPr>
              <a:t>・受付時間：</a:t>
            </a:r>
            <a:r>
              <a:rPr lang="en-US" altLang="ja-JP" dirty="0">
                <a:latin typeface="游ゴシック" panose="020B0400000000000000" pitchFamily="50" charset="-128"/>
                <a:ea typeface="游ゴシック" panose="020B0400000000000000" pitchFamily="50" charset="-128"/>
              </a:rPr>
              <a:t>9</a:t>
            </a:r>
            <a:r>
              <a:rPr lang="ja-JP" altLang="en-US" dirty="0">
                <a:latin typeface="游ゴシック" panose="020B0400000000000000" pitchFamily="50" charset="-128"/>
                <a:ea typeface="游ゴシック" panose="020B0400000000000000" pitchFamily="50" charset="-128"/>
              </a:rPr>
              <a:t>時～</a:t>
            </a:r>
            <a:r>
              <a:rPr lang="en-US" altLang="ja-JP" dirty="0">
                <a:latin typeface="游ゴシック" panose="020B0400000000000000" pitchFamily="50" charset="-128"/>
                <a:ea typeface="游ゴシック" panose="020B0400000000000000" pitchFamily="50" charset="-128"/>
              </a:rPr>
              <a:t>17</a:t>
            </a:r>
            <a:r>
              <a:rPr lang="ja-JP" altLang="en-US" dirty="0">
                <a:latin typeface="游ゴシック" panose="020B0400000000000000" pitchFamily="50" charset="-128"/>
                <a:ea typeface="游ゴシック" panose="020B0400000000000000" pitchFamily="50" charset="-128"/>
              </a:rPr>
              <a:t>時</a:t>
            </a:r>
            <a:endParaRPr lang="en-US" altLang="ja-JP" dirty="0">
              <a:effectLst/>
              <a:latin typeface="游ゴシック" panose="020B0400000000000000" pitchFamily="50" charset="-128"/>
              <a:ea typeface="游ゴシック" panose="020B0400000000000000" pitchFamily="50" charset="-128"/>
            </a:endParaRPr>
          </a:p>
          <a:p>
            <a:r>
              <a:rPr lang="ja-JP" altLang="en-US" dirty="0">
                <a:effectLst/>
                <a:latin typeface="游ゴシック" panose="020B0400000000000000" pitchFamily="50" charset="-128"/>
                <a:ea typeface="游ゴシック" panose="020B0400000000000000" pitchFamily="50" charset="-128"/>
              </a:rPr>
              <a:t>・レストハウス開館時間：</a:t>
            </a:r>
            <a:r>
              <a:rPr lang="en-US" altLang="ja-JP" dirty="0">
                <a:effectLst/>
                <a:latin typeface="游ゴシック" panose="020B0400000000000000" pitchFamily="50" charset="-128"/>
                <a:ea typeface="游ゴシック" panose="020B0400000000000000" pitchFamily="50" charset="-128"/>
              </a:rPr>
              <a:t>9</a:t>
            </a:r>
            <a:r>
              <a:rPr lang="ja-JP" altLang="en-US" dirty="0">
                <a:effectLst/>
                <a:latin typeface="游ゴシック" panose="020B0400000000000000" pitchFamily="50" charset="-128"/>
                <a:ea typeface="游ゴシック" panose="020B0400000000000000" pitchFamily="50" charset="-128"/>
              </a:rPr>
              <a:t>時～</a:t>
            </a:r>
            <a:r>
              <a:rPr lang="en-US" altLang="ja-JP" dirty="0">
                <a:effectLst/>
                <a:latin typeface="游ゴシック" panose="020B0400000000000000" pitchFamily="50" charset="-128"/>
                <a:ea typeface="游ゴシック" panose="020B0400000000000000" pitchFamily="50" charset="-128"/>
              </a:rPr>
              <a:t>19</a:t>
            </a:r>
            <a:r>
              <a:rPr lang="ja-JP" altLang="en-US" dirty="0">
                <a:effectLst/>
                <a:latin typeface="游ゴシック" panose="020B0400000000000000" pitchFamily="50" charset="-128"/>
                <a:ea typeface="游ゴシック" panose="020B0400000000000000" pitchFamily="50" charset="-128"/>
              </a:rPr>
              <a:t>時</a:t>
            </a:r>
            <a:endParaRPr lang="en-US" altLang="zh-TW" dirty="0">
              <a:effectLst/>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xmlns="" id="{ABEE7E00-DA95-4011-B8DA-3EF569E8C17D}"/>
              </a:ext>
            </a:extLst>
          </p:cNvPr>
          <p:cNvSpPr txBox="1"/>
          <p:nvPr/>
        </p:nvSpPr>
        <p:spPr>
          <a:xfrm flipH="1">
            <a:off x="130628" y="2906954"/>
            <a:ext cx="6596746" cy="1754326"/>
          </a:xfrm>
          <a:prstGeom prst="rect">
            <a:avLst/>
          </a:prstGeom>
          <a:noFill/>
        </p:spPr>
        <p:txBody>
          <a:bodyPr wrap="square" rtlCol="0">
            <a:spAutoFit/>
          </a:bodyPr>
          <a:lstStyle/>
          <a:p>
            <a:r>
              <a:rPr kumimoji="1" lang="ja-JP" altLang="en-US" dirty="0"/>
              <a:t>根浜海岸観光施設には、キャンプ場・天然芝グラウンド・レストハウスがあり、すぐ近くには海もあり、自然を感じながらおとなからこどもまで自然体験を楽しむことができます。</a:t>
            </a:r>
            <a:endParaRPr kumimoji="1" lang="en-US" altLang="ja-JP" dirty="0"/>
          </a:p>
          <a:p>
            <a:r>
              <a:rPr kumimoji="1" lang="ja-JP" altLang="en-US" dirty="0"/>
              <a:t>レストハウス内には、多目的ルーム・キッチン・温水シャワー室・多目的トイレ・屋内トイレ・洗濯乾燥機が完備されています。</a:t>
            </a:r>
            <a:endParaRPr kumimoji="1" lang="en-US" altLang="ja-JP" dirty="0"/>
          </a:p>
        </p:txBody>
      </p:sp>
      <p:pic>
        <p:nvPicPr>
          <p:cNvPr id="9" name="図 8">
            <a:extLst>
              <a:ext uri="{FF2B5EF4-FFF2-40B4-BE49-F238E27FC236}">
                <a16:creationId xmlns:a16="http://schemas.microsoft.com/office/drawing/2014/main" xmlns="" id="{2CE320F9-A75A-4876-AC39-623A25D38D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534" y="4991262"/>
            <a:ext cx="3197466" cy="2131644"/>
          </a:xfrm>
          <a:prstGeom prst="rect">
            <a:avLst/>
          </a:prstGeom>
        </p:spPr>
      </p:pic>
      <p:pic>
        <p:nvPicPr>
          <p:cNvPr id="13" name="図 12">
            <a:extLst>
              <a:ext uri="{FF2B5EF4-FFF2-40B4-BE49-F238E27FC236}">
                <a16:creationId xmlns:a16="http://schemas.microsoft.com/office/drawing/2014/main" xmlns="" id="{224DC3D7-880F-40B3-AF8F-CF2E8DAB04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3586" y="4991262"/>
            <a:ext cx="3197466" cy="2131644"/>
          </a:xfrm>
          <a:prstGeom prst="rect">
            <a:avLst/>
          </a:prstGeom>
        </p:spPr>
      </p:pic>
      <p:pic>
        <p:nvPicPr>
          <p:cNvPr id="15" name="図 14">
            <a:extLst>
              <a:ext uri="{FF2B5EF4-FFF2-40B4-BE49-F238E27FC236}">
                <a16:creationId xmlns:a16="http://schemas.microsoft.com/office/drawing/2014/main" xmlns="" id="{933CA977-D96C-4661-A3A0-E4C304E539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611" y="7480441"/>
            <a:ext cx="3197466" cy="2131644"/>
          </a:xfrm>
          <a:prstGeom prst="rect">
            <a:avLst/>
          </a:prstGeom>
        </p:spPr>
      </p:pic>
      <p:pic>
        <p:nvPicPr>
          <p:cNvPr id="17" name="図 16" descr="草, 道路, シーン, 高速道 が含まれている画像&#10;&#10;自動的に生成された説明">
            <a:extLst>
              <a:ext uri="{FF2B5EF4-FFF2-40B4-BE49-F238E27FC236}">
                <a16:creationId xmlns:a16="http://schemas.microsoft.com/office/drawing/2014/main" xmlns="" id="{F9E667A8-1C8B-4F51-8B2A-8624487C89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3586" y="7480441"/>
            <a:ext cx="3200133" cy="2131644"/>
          </a:xfrm>
          <a:prstGeom prst="rect">
            <a:avLst/>
          </a:prstGeom>
        </p:spPr>
      </p:pic>
      <p:sp>
        <p:nvSpPr>
          <p:cNvPr id="18" name="テキスト ボックス 17">
            <a:extLst>
              <a:ext uri="{FF2B5EF4-FFF2-40B4-BE49-F238E27FC236}">
                <a16:creationId xmlns:a16="http://schemas.microsoft.com/office/drawing/2014/main" xmlns="" id="{861716B3-381C-4B5C-A6CF-48692930942C}"/>
              </a:ext>
            </a:extLst>
          </p:cNvPr>
          <p:cNvSpPr txBox="1"/>
          <p:nvPr/>
        </p:nvSpPr>
        <p:spPr>
          <a:xfrm>
            <a:off x="4116656" y="7119028"/>
            <a:ext cx="2031325" cy="369332"/>
          </a:xfrm>
          <a:prstGeom prst="rect">
            <a:avLst/>
          </a:prstGeom>
          <a:noFill/>
        </p:spPr>
        <p:txBody>
          <a:bodyPr wrap="none" rtlCol="0">
            <a:spAutoFit/>
          </a:bodyPr>
          <a:lstStyle/>
          <a:p>
            <a:r>
              <a:rPr kumimoji="1" lang="ja-JP" altLang="en-US" dirty="0"/>
              <a:t>天然芝グラウンド</a:t>
            </a:r>
          </a:p>
        </p:txBody>
      </p:sp>
      <p:sp>
        <p:nvSpPr>
          <p:cNvPr id="19" name="テキスト ボックス 18">
            <a:extLst>
              <a:ext uri="{FF2B5EF4-FFF2-40B4-BE49-F238E27FC236}">
                <a16:creationId xmlns:a16="http://schemas.microsoft.com/office/drawing/2014/main" xmlns="" id="{88BCFC60-8E29-4028-B001-98C8B25D416A}"/>
              </a:ext>
            </a:extLst>
          </p:cNvPr>
          <p:cNvSpPr txBox="1"/>
          <p:nvPr/>
        </p:nvSpPr>
        <p:spPr>
          <a:xfrm>
            <a:off x="4116656" y="9600288"/>
            <a:ext cx="2031325" cy="369332"/>
          </a:xfrm>
          <a:prstGeom prst="rect">
            <a:avLst/>
          </a:prstGeom>
          <a:noFill/>
        </p:spPr>
        <p:txBody>
          <a:bodyPr wrap="none" rtlCol="0">
            <a:spAutoFit/>
          </a:bodyPr>
          <a:lstStyle/>
          <a:p>
            <a:r>
              <a:rPr kumimoji="1" lang="ja-JP" altLang="en-US" dirty="0"/>
              <a:t>オートキャンプ場</a:t>
            </a:r>
          </a:p>
        </p:txBody>
      </p:sp>
      <p:sp>
        <p:nvSpPr>
          <p:cNvPr id="20" name="テキスト ボックス 19">
            <a:extLst>
              <a:ext uri="{FF2B5EF4-FFF2-40B4-BE49-F238E27FC236}">
                <a16:creationId xmlns:a16="http://schemas.microsoft.com/office/drawing/2014/main" xmlns="" id="{5F39C8C1-E59C-4174-A449-A64F9C2B5A71}"/>
              </a:ext>
            </a:extLst>
          </p:cNvPr>
          <p:cNvSpPr txBox="1"/>
          <p:nvPr/>
        </p:nvSpPr>
        <p:spPr>
          <a:xfrm>
            <a:off x="1045437" y="9593834"/>
            <a:ext cx="1569660" cy="369332"/>
          </a:xfrm>
          <a:prstGeom prst="rect">
            <a:avLst/>
          </a:prstGeom>
          <a:noFill/>
        </p:spPr>
        <p:txBody>
          <a:bodyPr wrap="none" rtlCol="0">
            <a:spAutoFit/>
          </a:bodyPr>
          <a:lstStyle/>
          <a:p>
            <a:r>
              <a:rPr kumimoji="1" lang="ja-JP" altLang="en-US" dirty="0"/>
              <a:t>レストハウス</a:t>
            </a:r>
          </a:p>
        </p:txBody>
      </p:sp>
      <p:sp>
        <p:nvSpPr>
          <p:cNvPr id="21" name="テキスト ボックス 20">
            <a:extLst>
              <a:ext uri="{FF2B5EF4-FFF2-40B4-BE49-F238E27FC236}">
                <a16:creationId xmlns:a16="http://schemas.microsoft.com/office/drawing/2014/main" xmlns="" id="{9C0F04A1-DC22-4804-9731-37DCE3120D78}"/>
              </a:ext>
            </a:extLst>
          </p:cNvPr>
          <p:cNvSpPr txBox="1"/>
          <p:nvPr/>
        </p:nvSpPr>
        <p:spPr>
          <a:xfrm>
            <a:off x="1303808" y="7111109"/>
            <a:ext cx="1257300" cy="369332"/>
          </a:xfrm>
          <a:prstGeom prst="rect">
            <a:avLst/>
          </a:prstGeom>
          <a:noFill/>
        </p:spPr>
        <p:txBody>
          <a:bodyPr wrap="square" rtlCol="0">
            <a:spAutoFit/>
          </a:bodyPr>
          <a:lstStyle/>
          <a:p>
            <a:r>
              <a:rPr kumimoji="1" lang="ja-JP" altLang="en-US" dirty="0"/>
              <a:t>全体写真</a:t>
            </a:r>
          </a:p>
        </p:txBody>
      </p:sp>
      <p:sp>
        <p:nvSpPr>
          <p:cNvPr id="22" name="テキスト ボックス 21">
            <a:extLst>
              <a:ext uri="{FF2B5EF4-FFF2-40B4-BE49-F238E27FC236}">
                <a16:creationId xmlns:a16="http://schemas.microsoft.com/office/drawing/2014/main" xmlns="" id="{CC38C0A8-5A01-4D11-A475-C9DD6048DCBC}"/>
              </a:ext>
            </a:extLst>
          </p:cNvPr>
          <p:cNvSpPr txBox="1"/>
          <p:nvPr/>
        </p:nvSpPr>
        <p:spPr>
          <a:xfrm>
            <a:off x="126948" y="4640181"/>
            <a:ext cx="5761508" cy="369332"/>
          </a:xfrm>
          <a:prstGeom prst="rect">
            <a:avLst/>
          </a:prstGeom>
          <a:noFill/>
        </p:spPr>
        <p:txBody>
          <a:bodyPr wrap="square" rtlCol="0">
            <a:spAutoFit/>
          </a:bodyPr>
          <a:lstStyle/>
          <a:p>
            <a:r>
              <a:rPr kumimoji="1" lang="en-US" altLang="ja-JP" dirty="0"/>
              <a:t>※</a:t>
            </a:r>
            <a:r>
              <a:rPr kumimoji="1" lang="ja-JP" altLang="en-US" dirty="0"/>
              <a:t>詳しくは、根浜海岸観光施設公式ＨＰをご覧下さい。</a:t>
            </a:r>
          </a:p>
        </p:txBody>
      </p:sp>
    </p:spTree>
    <p:extLst>
      <p:ext uri="{BB962C8B-B14F-4D97-AF65-F5344CB8AC3E}">
        <p14:creationId xmlns:p14="http://schemas.microsoft.com/office/powerpoint/2010/main" val="865701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xmlns="" id="{DC657521-0F88-4DEC-B592-21FD232687DD}"/>
              </a:ext>
            </a:extLst>
          </p:cNvPr>
          <p:cNvSpPr txBox="1"/>
          <p:nvPr/>
        </p:nvSpPr>
        <p:spPr>
          <a:xfrm>
            <a:off x="-146957" y="135681"/>
            <a:ext cx="2492990" cy="400110"/>
          </a:xfrm>
          <a:prstGeom prst="rect">
            <a:avLst/>
          </a:prstGeom>
          <a:noFill/>
        </p:spPr>
        <p:txBody>
          <a:bodyPr wrap="none" rtlCol="0">
            <a:spAutoFit/>
          </a:bodyPr>
          <a:lstStyle/>
          <a:p>
            <a:r>
              <a:rPr kumimoji="1" lang="en-US" altLang="ja-JP" sz="2000" b="1" dirty="0"/>
              <a:t>【</a:t>
            </a:r>
            <a:r>
              <a:rPr kumimoji="1" lang="ja-JP" altLang="en-US" sz="2000" b="1" dirty="0"/>
              <a:t>釜石市民体育館</a:t>
            </a:r>
            <a:r>
              <a:rPr kumimoji="1" lang="en-US" altLang="ja-JP" sz="2000" b="1" dirty="0"/>
              <a:t>】</a:t>
            </a:r>
            <a:endParaRPr kumimoji="1" lang="ja-JP" altLang="en-US" sz="2000" b="1" dirty="0"/>
          </a:p>
        </p:txBody>
      </p:sp>
      <p:pic>
        <p:nvPicPr>
          <p:cNvPr id="7" name="図 6">
            <a:extLst>
              <a:ext uri="{FF2B5EF4-FFF2-40B4-BE49-F238E27FC236}">
                <a16:creationId xmlns:a16="http://schemas.microsoft.com/office/drawing/2014/main" xmlns="" id="{F79457E2-AC23-409E-A4AD-E289512CED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09" y="7381298"/>
            <a:ext cx="3298371" cy="2194685"/>
          </a:xfrm>
          <a:prstGeom prst="rect">
            <a:avLst/>
          </a:prstGeom>
        </p:spPr>
      </p:pic>
      <p:pic>
        <p:nvPicPr>
          <p:cNvPr id="9" name="図 8" descr="屋内, 建物, 部屋, テーブル が含まれている画像&#10;&#10;自動的に生成された説明">
            <a:extLst>
              <a:ext uri="{FF2B5EF4-FFF2-40B4-BE49-F238E27FC236}">
                <a16:creationId xmlns:a16="http://schemas.microsoft.com/office/drawing/2014/main" xmlns="" id="{EF5E3881-3A9A-489F-9BEA-08D9A0F144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2622" y="7381298"/>
            <a:ext cx="3298371" cy="2199526"/>
          </a:xfrm>
          <a:prstGeom prst="rect">
            <a:avLst/>
          </a:prstGeom>
        </p:spPr>
      </p:pic>
      <p:sp>
        <p:nvSpPr>
          <p:cNvPr id="10" name="テキスト ボックス 9">
            <a:extLst>
              <a:ext uri="{FF2B5EF4-FFF2-40B4-BE49-F238E27FC236}">
                <a16:creationId xmlns:a16="http://schemas.microsoft.com/office/drawing/2014/main" xmlns="" id="{8BF254CD-CF00-482D-9C7D-EF9EFBFD1A75}"/>
              </a:ext>
            </a:extLst>
          </p:cNvPr>
          <p:cNvSpPr txBox="1"/>
          <p:nvPr/>
        </p:nvSpPr>
        <p:spPr>
          <a:xfrm>
            <a:off x="2106386" y="2090057"/>
            <a:ext cx="184731" cy="369332"/>
          </a:xfrm>
          <a:prstGeom prst="rect">
            <a:avLst/>
          </a:prstGeom>
          <a:noFill/>
        </p:spPr>
        <p:txBody>
          <a:bodyPr wrap="none" rtlCol="0">
            <a:spAutoFit/>
          </a:bodyPr>
          <a:lstStyle/>
          <a:p>
            <a:endParaRPr kumimoji="1" lang="ja-JP" altLang="en-US" dirty="0"/>
          </a:p>
        </p:txBody>
      </p:sp>
      <p:sp>
        <p:nvSpPr>
          <p:cNvPr id="15" name="テキスト ボックス 14">
            <a:extLst>
              <a:ext uri="{FF2B5EF4-FFF2-40B4-BE49-F238E27FC236}">
                <a16:creationId xmlns:a16="http://schemas.microsoft.com/office/drawing/2014/main" xmlns="" id="{54F7F8FD-6965-4565-B27E-DD0F33E11101}"/>
              </a:ext>
            </a:extLst>
          </p:cNvPr>
          <p:cNvSpPr txBox="1"/>
          <p:nvPr/>
        </p:nvSpPr>
        <p:spPr>
          <a:xfrm>
            <a:off x="-1" y="2944068"/>
            <a:ext cx="3647152" cy="646331"/>
          </a:xfrm>
          <a:prstGeom prst="rect">
            <a:avLst/>
          </a:prstGeom>
          <a:noFill/>
        </p:spPr>
        <p:txBody>
          <a:bodyPr wrap="square" rtlCol="0">
            <a:spAutoFit/>
          </a:bodyPr>
          <a:lstStyle/>
          <a:p>
            <a:r>
              <a:rPr kumimoji="1" lang="ja-JP" altLang="en-US" b="1" dirty="0"/>
              <a:t>・住所</a:t>
            </a:r>
            <a:r>
              <a:rPr kumimoji="1" lang="ja-JP" altLang="en-US" dirty="0"/>
              <a:t>：〒０２６－０３０１</a:t>
            </a:r>
            <a:endParaRPr kumimoji="1" lang="en-US" altLang="ja-JP" dirty="0"/>
          </a:p>
          <a:p>
            <a:r>
              <a:rPr kumimoji="1" lang="ja-JP" altLang="en-US" dirty="0"/>
              <a:t>  釜石市鵜住居町４丁目９０５番</a:t>
            </a:r>
          </a:p>
        </p:txBody>
      </p:sp>
      <p:sp>
        <p:nvSpPr>
          <p:cNvPr id="17" name="テキスト ボックス 16">
            <a:extLst>
              <a:ext uri="{FF2B5EF4-FFF2-40B4-BE49-F238E27FC236}">
                <a16:creationId xmlns:a16="http://schemas.microsoft.com/office/drawing/2014/main" xmlns="" id="{0F259698-1893-4275-AFD7-6F41FDEE86CD}"/>
              </a:ext>
            </a:extLst>
          </p:cNvPr>
          <p:cNvSpPr txBox="1"/>
          <p:nvPr/>
        </p:nvSpPr>
        <p:spPr>
          <a:xfrm>
            <a:off x="0" y="3634644"/>
            <a:ext cx="3647152" cy="369332"/>
          </a:xfrm>
          <a:prstGeom prst="rect">
            <a:avLst/>
          </a:prstGeom>
          <a:noFill/>
        </p:spPr>
        <p:txBody>
          <a:bodyPr wrap="none" rtlCol="0">
            <a:spAutoFit/>
          </a:bodyPr>
          <a:lstStyle/>
          <a:p>
            <a:r>
              <a:rPr kumimoji="1" lang="ja-JP" altLang="en-US" b="1" dirty="0"/>
              <a:t>・休館日</a:t>
            </a:r>
            <a:r>
              <a:rPr kumimoji="1" lang="ja-JP" altLang="en-US" dirty="0"/>
              <a:t>：毎週月曜日・年末年始</a:t>
            </a:r>
          </a:p>
        </p:txBody>
      </p:sp>
      <p:sp>
        <p:nvSpPr>
          <p:cNvPr id="18" name="テキスト ボックス 17">
            <a:extLst>
              <a:ext uri="{FF2B5EF4-FFF2-40B4-BE49-F238E27FC236}">
                <a16:creationId xmlns:a16="http://schemas.microsoft.com/office/drawing/2014/main" xmlns="" id="{EEB67130-864B-4587-8505-2875F654EF5A}"/>
              </a:ext>
            </a:extLst>
          </p:cNvPr>
          <p:cNvSpPr txBox="1"/>
          <p:nvPr/>
        </p:nvSpPr>
        <p:spPr>
          <a:xfrm>
            <a:off x="0" y="4006001"/>
            <a:ext cx="2954655" cy="369332"/>
          </a:xfrm>
          <a:prstGeom prst="rect">
            <a:avLst/>
          </a:prstGeom>
          <a:noFill/>
        </p:spPr>
        <p:txBody>
          <a:bodyPr wrap="none" rtlCol="0">
            <a:spAutoFit/>
          </a:bodyPr>
          <a:lstStyle/>
          <a:p>
            <a:r>
              <a:rPr kumimoji="1" lang="ja-JP" altLang="en-US" b="1" dirty="0"/>
              <a:t>・開館時間</a:t>
            </a:r>
            <a:r>
              <a:rPr kumimoji="1" lang="ja-JP" altLang="en-US" dirty="0"/>
              <a:t>：９時～２１時</a:t>
            </a:r>
          </a:p>
        </p:txBody>
      </p:sp>
      <p:sp>
        <p:nvSpPr>
          <p:cNvPr id="19" name="テキスト ボックス 18">
            <a:extLst>
              <a:ext uri="{FF2B5EF4-FFF2-40B4-BE49-F238E27FC236}">
                <a16:creationId xmlns:a16="http://schemas.microsoft.com/office/drawing/2014/main" xmlns="" id="{176ED22B-2393-4119-AF72-87BCB9329B3B}"/>
              </a:ext>
            </a:extLst>
          </p:cNvPr>
          <p:cNvSpPr txBox="1"/>
          <p:nvPr/>
        </p:nvSpPr>
        <p:spPr>
          <a:xfrm>
            <a:off x="-1" y="4433877"/>
            <a:ext cx="3647152" cy="369332"/>
          </a:xfrm>
          <a:prstGeom prst="rect">
            <a:avLst/>
          </a:prstGeom>
          <a:noFill/>
        </p:spPr>
        <p:txBody>
          <a:bodyPr wrap="none" rtlCol="0">
            <a:spAutoFit/>
          </a:bodyPr>
          <a:lstStyle/>
          <a:p>
            <a:r>
              <a:rPr kumimoji="1" lang="ja-JP" altLang="en-US" b="1" dirty="0"/>
              <a:t>・アリーナ面積</a:t>
            </a:r>
            <a:r>
              <a:rPr kumimoji="1" lang="ja-JP" altLang="en-US" dirty="0"/>
              <a:t>：１４０３９５㎡</a:t>
            </a:r>
          </a:p>
        </p:txBody>
      </p:sp>
      <p:sp>
        <p:nvSpPr>
          <p:cNvPr id="2" name="テキスト ボックス 1">
            <a:extLst>
              <a:ext uri="{FF2B5EF4-FFF2-40B4-BE49-F238E27FC236}">
                <a16:creationId xmlns:a16="http://schemas.microsoft.com/office/drawing/2014/main" xmlns="" id="{AAFA0818-7B96-4BE2-AB1F-90F98F4933B3}"/>
              </a:ext>
            </a:extLst>
          </p:cNvPr>
          <p:cNvSpPr txBox="1"/>
          <p:nvPr/>
        </p:nvSpPr>
        <p:spPr>
          <a:xfrm>
            <a:off x="-1" y="591274"/>
            <a:ext cx="6858001" cy="2308324"/>
          </a:xfrm>
          <a:prstGeom prst="rect">
            <a:avLst/>
          </a:prstGeom>
          <a:noFill/>
        </p:spPr>
        <p:txBody>
          <a:bodyPr wrap="square" rtlCol="0">
            <a:spAutoFit/>
          </a:bodyPr>
          <a:lstStyle/>
          <a:p>
            <a:r>
              <a:rPr lang="ja-JP" altLang="en-US" dirty="0"/>
              <a:t>釜石市民体育館は、新たな屋内スポーツ施設として令和元年１２月に鵜住居町にオープンしました。館内は</a:t>
            </a:r>
            <a:r>
              <a:rPr lang="en-US" altLang="ja-JP" dirty="0"/>
              <a:t>LED</a:t>
            </a:r>
            <a:r>
              <a:rPr lang="ja-JP" altLang="en-US" dirty="0"/>
              <a:t>照明で必要な照度を確保した上で外光遮光装置を設置し、各種競技に影響が生じない空調も完備。アリーナ床材にはタラフレックスを採用し従来より足腰への衝撃を和らげるなど、利用者の環境を第一に考えて整備しています。２階は四方から観戦可能で、三方に固定席を設置する他、</a:t>
            </a:r>
            <a:r>
              <a:rPr lang="en-US" altLang="ja-JP" dirty="0"/>
              <a:t>2</a:t>
            </a:r>
            <a:r>
              <a:rPr lang="ja-JP" altLang="en-US" dirty="0"/>
              <a:t>階の一部分では軽運動ができるスペースを設置しています。建物はガラス張りで開放感あふれる施設です。</a:t>
            </a:r>
            <a:endParaRPr kumimoji="1" lang="ja-JP" altLang="en-US" dirty="0"/>
          </a:p>
        </p:txBody>
      </p:sp>
      <p:sp>
        <p:nvSpPr>
          <p:cNvPr id="3" name="テキスト ボックス 2">
            <a:extLst>
              <a:ext uri="{FF2B5EF4-FFF2-40B4-BE49-F238E27FC236}">
                <a16:creationId xmlns:a16="http://schemas.microsoft.com/office/drawing/2014/main" xmlns="" id="{5EDDEB17-D509-4363-8DAB-04F818BA1B6E}"/>
              </a:ext>
            </a:extLst>
          </p:cNvPr>
          <p:cNvSpPr txBox="1"/>
          <p:nvPr/>
        </p:nvSpPr>
        <p:spPr>
          <a:xfrm>
            <a:off x="47009" y="4964436"/>
            <a:ext cx="6680362" cy="923330"/>
          </a:xfrm>
          <a:prstGeom prst="rect">
            <a:avLst/>
          </a:prstGeom>
          <a:noFill/>
        </p:spPr>
        <p:txBody>
          <a:bodyPr wrap="square" rtlCol="0">
            <a:spAutoFit/>
          </a:bodyPr>
          <a:lstStyle/>
          <a:p>
            <a:r>
              <a:rPr kumimoji="1" lang="ja-JP" altLang="en-US" b="1" dirty="0"/>
              <a:t>使用可能な競技</a:t>
            </a:r>
            <a:endParaRPr kumimoji="1" lang="en-US" altLang="ja-JP" b="1" dirty="0"/>
          </a:p>
          <a:p>
            <a:r>
              <a:rPr kumimoji="1" lang="ja-JP" altLang="en-US" dirty="0"/>
              <a:t>・バレー・バスケット・バトミントン・ビーチボール・卓球</a:t>
            </a:r>
            <a:endParaRPr kumimoji="1" lang="en-US" altLang="ja-JP" dirty="0"/>
          </a:p>
          <a:p>
            <a:r>
              <a:rPr kumimoji="1" lang="ja-JP" altLang="en-US" dirty="0"/>
              <a:t>・ソフトテニス・バウンドテニス・柔道など。</a:t>
            </a:r>
          </a:p>
        </p:txBody>
      </p:sp>
      <p:sp>
        <p:nvSpPr>
          <p:cNvPr id="5" name="テキスト ボックス 4">
            <a:extLst>
              <a:ext uri="{FF2B5EF4-FFF2-40B4-BE49-F238E27FC236}">
                <a16:creationId xmlns:a16="http://schemas.microsoft.com/office/drawing/2014/main" xmlns="" id="{646E3789-A4AD-4852-ACFA-1B2A964F672C}"/>
              </a:ext>
            </a:extLst>
          </p:cNvPr>
          <p:cNvSpPr txBox="1"/>
          <p:nvPr/>
        </p:nvSpPr>
        <p:spPr>
          <a:xfrm>
            <a:off x="85190" y="6414935"/>
            <a:ext cx="6774382" cy="646331"/>
          </a:xfrm>
          <a:prstGeom prst="rect">
            <a:avLst/>
          </a:prstGeom>
          <a:noFill/>
        </p:spPr>
        <p:txBody>
          <a:bodyPr wrap="square" rtlCol="0">
            <a:spAutoFit/>
          </a:bodyPr>
          <a:lstStyle/>
          <a:p>
            <a:r>
              <a:rPr kumimoji="1" lang="en-US" altLang="ja-JP" dirty="0"/>
              <a:t>※</a:t>
            </a:r>
            <a:r>
              <a:rPr kumimoji="1" lang="ja-JP" altLang="en-US" dirty="0"/>
              <a:t>お申込方法など詳細につきましては、釜石市ホームページをご覧ください。</a:t>
            </a:r>
          </a:p>
        </p:txBody>
      </p:sp>
    </p:spTree>
    <p:extLst>
      <p:ext uri="{BB962C8B-B14F-4D97-AF65-F5344CB8AC3E}">
        <p14:creationId xmlns:p14="http://schemas.microsoft.com/office/powerpoint/2010/main" val="1640795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xmlns="" id="{4876A003-719C-4DD8-AE2F-4A97E1147031}"/>
              </a:ext>
            </a:extLst>
          </p:cNvPr>
          <p:cNvSpPr/>
          <p:nvPr/>
        </p:nvSpPr>
        <p:spPr>
          <a:xfrm>
            <a:off x="80791" y="3945015"/>
            <a:ext cx="3769081" cy="215497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xmlns="" id="{E48EDF2B-4D78-42ED-B11A-0C45EBAA20DC}"/>
              </a:ext>
            </a:extLst>
          </p:cNvPr>
          <p:cNvSpPr txBox="1"/>
          <p:nvPr/>
        </p:nvSpPr>
        <p:spPr>
          <a:xfrm>
            <a:off x="-81643" y="293914"/>
            <a:ext cx="2723823" cy="369332"/>
          </a:xfrm>
          <a:prstGeom prst="rect">
            <a:avLst/>
          </a:prstGeom>
          <a:noFill/>
        </p:spPr>
        <p:txBody>
          <a:bodyPr wrap="none" rtlCol="0">
            <a:spAutoFit/>
          </a:bodyPr>
          <a:lstStyle/>
          <a:p>
            <a:r>
              <a:rPr kumimoji="1" lang="en-US" altLang="ja-JP" b="1" dirty="0"/>
              <a:t>【</a:t>
            </a:r>
            <a:r>
              <a:rPr kumimoji="1" lang="ja-JP" altLang="en-US" b="1" dirty="0"/>
              <a:t>うのすまい・トモス</a:t>
            </a:r>
            <a:r>
              <a:rPr kumimoji="1" lang="en-US" altLang="ja-JP" b="1" dirty="0"/>
              <a:t>】</a:t>
            </a:r>
            <a:endParaRPr kumimoji="1" lang="ja-JP" altLang="en-US" b="1" dirty="0"/>
          </a:p>
        </p:txBody>
      </p:sp>
      <p:sp>
        <p:nvSpPr>
          <p:cNvPr id="5" name="正方形/長方形 4">
            <a:extLst>
              <a:ext uri="{FF2B5EF4-FFF2-40B4-BE49-F238E27FC236}">
                <a16:creationId xmlns:a16="http://schemas.microsoft.com/office/drawing/2014/main" xmlns="" id="{EEF58DC7-A998-48AC-A64D-AC04B6FA3FDD}"/>
              </a:ext>
            </a:extLst>
          </p:cNvPr>
          <p:cNvSpPr/>
          <p:nvPr/>
        </p:nvSpPr>
        <p:spPr>
          <a:xfrm>
            <a:off x="0" y="673855"/>
            <a:ext cx="6858000" cy="1200329"/>
          </a:xfrm>
          <a:prstGeom prst="rect">
            <a:avLst/>
          </a:prstGeom>
        </p:spPr>
        <p:txBody>
          <a:bodyPr wrap="square">
            <a:spAutoFit/>
          </a:bodyPr>
          <a:lstStyle/>
          <a:p>
            <a:r>
              <a:rPr lang="ja-JP" altLang="en-US" dirty="0"/>
              <a:t>・うのすまい・トモスは、「東日本大震災の記憶や教訓を将来に伝えるとともに、生きることの大切さや素晴らしさを感じられ、憩い親しめる場」として、複数の公共施設を一体的に配置し、地域活動や観光交流を促進する鵜住居駅前エリアです。</a:t>
            </a:r>
          </a:p>
        </p:txBody>
      </p:sp>
      <p:sp>
        <p:nvSpPr>
          <p:cNvPr id="6" name="正方形/長方形 5">
            <a:extLst>
              <a:ext uri="{FF2B5EF4-FFF2-40B4-BE49-F238E27FC236}">
                <a16:creationId xmlns:a16="http://schemas.microsoft.com/office/drawing/2014/main" xmlns="" id="{A12FF763-11BC-495F-B1FE-491396EB2446}"/>
              </a:ext>
            </a:extLst>
          </p:cNvPr>
          <p:cNvSpPr/>
          <p:nvPr/>
        </p:nvSpPr>
        <p:spPr>
          <a:xfrm>
            <a:off x="0" y="2219385"/>
            <a:ext cx="6857999" cy="646331"/>
          </a:xfrm>
          <a:prstGeom prst="rect">
            <a:avLst/>
          </a:prstGeom>
        </p:spPr>
        <p:txBody>
          <a:bodyPr wrap="square">
            <a:spAutoFit/>
          </a:bodyPr>
          <a:lstStyle/>
          <a:p>
            <a:r>
              <a:rPr lang="ja-JP" altLang="en-US" dirty="0"/>
              <a:t>・復興の明かりを「灯す」「共に」「友」を意味する言葉の響きと、鉄のまち釜石の炉をイメージした言葉で表現しています。</a:t>
            </a:r>
          </a:p>
        </p:txBody>
      </p:sp>
      <p:sp>
        <p:nvSpPr>
          <p:cNvPr id="7" name="正方形/長方形 6">
            <a:extLst>
              <a:ext uri="{FF2B5EF4-FFF2-40B4-BE49-F238E27FC236}">
                <a16:creationId xmlns:a16="http://schemas.microsoft.com/office/drawing/2014/main" xmlns="" id="{5D2CCA65-19C9-4C8E-A66B-E0E454380FA8}"/>
              </a:ext>
            </a:extLst>
          </p:cNvPr>
          <p:cNvSpPr/>
          <p:nvPr/>
        </p:nvSpPr>
        <p:spPr>
          <a:xfrm>
            <a:off x="0" y="1865530"/>
            <a:ext cx="1569660" cy="369332"/>
          </a:xfrm>
          <a:prstGeom prst="rect">
            <a:avLst/>
          </a:prstGeom>
        </p:spPr>
        <p:txBody>
          <a:bodyPr wrap="none">
            <a:spAutoFit/>
          </a:bodyPr>
          <a:lstStyle/>
          <a:p>
            <a:r>
              <a:rPr lang="ja-JP" altLang="en-US" b="1" dirty="0"/>
              <a:t>トモスの意味</a:t>
            </a:r>
            <a:endParaRPr lang="ja-JP" altLang="en-US" dirty="0"/>
          </a:p>
        </p:txBody>
      </p:sp>
      <p:pic>
        <p:nvPicPr>
          <p:cNvPr id="9" name="図 8">
            <a:extLst>
              <a:ext uri="{FF2B5EF4-FFF2-40B4-BE49-F238E27FC236}">
                <a16:creationId xmlns:a16="http://schemas.microsoft.com/office/drawing/2014/main" xmlns="" id="{F716AB95-71FD-4B94-8FC1-B6454CA7DE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9286" y="3895265"/>
            <a:ext cx="2824413" cy="3000396"/>
          </a:xfrm>
          <a:prstGeom prst="rect">
            <a:avLst/>
          </a:prstGeom>
        </p:spPr>
      </p:pic>
      <p:sp>
        <p:nvSpPr>
          <p:cNvPr id="12" name="テキスト ボックス 11">
            <a:extLst>
              <a:ext uri="{FF2B5EF4-FFF2-40B4-BE49-F238E27FC236}">
                <a16:creationId xmlns:a16="http://schemas.microsoft.com/office/drawing/2014/main" xmlns="" id="{DBB8AA72-5FE0-41BA-802E-BC7AAC45BA0C}"/>
              </a:ext>
            </a:extLst>
          </p:cNvPr>
          <p:cNvSpPr txBox="1"/>
          <p:nvPr/>
        </p:nvSpPr>
        <p:spPr>
          <a:xfrm>
            <a:off x="98171" y="2904714"/>
            <a:ext cx="3647152" cy="646331"/>
          </a:xfrm>
          <a:prstGeom prst="rect">
            <a:avLst/>
          </a:prstGeom>
          <a:noFill/>
        </p:spPr>
        <p:txBody>
          <a:bodyPr wrap="none" rtlCol="0">
            <a:spAutoFit/>
          </a:bodyPr>
          <a:lstStyle/>
          <a:p>
            <a:r>
              <a:rPr kumimoji="1" lang="ja-JP" altLang="en-US" b="1" dirty="0"/>
              <a:t>開館時間</a:t>
            </a:r>
            <a:r>
              <a:rPr kumimoji="1" lang="ja-JP" altLang="en-US" dirty="0"/>
              <a:t>：９時～１８時</a:t>
            </a:r>
            <a:endParaRPr kumimoji="1" lang="en-US" altLang="ja-JP" dirty="0"/>
          </a:p>
          <a:p>
            <a:r>
              <a:rPr kumimoji="1" lang="ja-JP" altLang="en-US" dirty="0"/>
              <a:t>・休館日：毎週水曜日・年末年始</a:t>
            </a:r>
            <a:endParaRPr kumimoji="1" lang="en-US" altLang="ja-JP" dirty="0"/>
          </a:p>
        </p:txBody>
      </p:sp>
      <p:pic>
        <p:nvPicPr>
          <p:cNvPr id="14" name="図 13">
            <a:extLst>
              <a:ext uri="{FF2B5EF4-FFF2-40B4-BE49-F238E27FC236}">
                <a16:creationId xmlns:a16="http://schemas.microsoft.com/office/drawing/2014/main" xmlns="" id="{1975F036-DF67-4547-8898-E84151B88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91" y="7363373"/>
            <a:ext cx="2977738" cy="2395137"/>
          </a:xfrm>
          <a:prstGeom prst="rect">
            <a:avLst/>
          </a:prstGeom>
        </p:spPr>
      </p:pic>
      <p:pic>
        <p:nvPicPr>
          <p:cNvPr id="16" name="図 15" descr="屋外, 山, ゾウ, 男 が含まれている画像&#10;&#10;自動的に生成された説明">
            <a:extLst>
              <a:ext uri="{FF2B5EF4-FFF2-40B4-BE49-F238E27FC236}">
                <a16:creationId xmlns:a16="http://schemas.microsoft.com/office/drawing/2014/main" xmlns="" id="{FE92E37F-842A-4E10-903D-1ADB58CB32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3184" y="7332216"/>
            <a:ext cx="3230515" cy="2426294"/>
          </a:xfrm>
          <a:prstGeom prst="rect">
            <a:avLst/>
          </a:prstGeom>
        </p:spPr>
      </p:pic>
      <p:sp>
        <p:nvSpPr>
          <p:cNvPr id="17" name="テキスト ボックス 16">
            <a:extLst>
              <a:ext uri="{FF2B5EF4-FFF2-40B4-BE49-F238E27FC236}">
                <a16:creationId xmlns:a16="http://schemas.microsoft.com/office/drawing/2014/main" xmlns="" id="{BC1C561A-31AE-4EFA-88BE-D326C74B17EF}"/>
              </a:ext>
            </a:extLst>
          </p:cNvPr>
          <p:cNvSpPr txBox="1"/>
          <p:nvPr/>
        </p:nvSpPr>
        <p:spPr>
          <a:xfrm>
            <a:off x="124302" y="4023551"/>
            <a:ext cx="3794984" cy="2031325"/>
          </a:xfrm>
          <a:prstGeom prst="rect">
            <a:avLst/>
          </a:prstGeom>
          <a:noFill/>
        </p:spPr>
        <p:txBody>
          <a:bodyPr wrap="square" rtlCol="0">
            <a:spAutoFit/>
          </a:bodyPr>
          <a:lstStyle/>
          <a:p>
            <a:r>
              <a:rPr kumimoji="1" lang="ja-JP" altLang="en-US" dirty="0"/>
              <a:t>いのちをつなぐ未来館には、東日本大震災の出来事、教訓、釜石での防災学習への取り組みを紹介する展示スペースや</a:t>
            </a:r>
            <a:r>
              <a:rPr lang="ja-JP" altLang="en-US" dirty="0"/>
              <a:t>東日本大震災に関する書籍や資料、寄贈された写真などを収蔵し、閲覧できる図書スペースがあります。</a:t>
            </a:r>
            <a:endParaRPr kumimoji="1" lang="ja-JP" altLang="en-US" dirty="0"/>
          </a:p>
        </p:txBody>
      </p:sp>
      <p:sp>
        <p:nvSpPr>
          <p:cNvPr id="19" name="テキスト ボックス 18">
            <a:extLst>
              <a:ext uri="{FF2B5EF4-FFF2-40B4-BE49-F238E27FC236}">
                <a16:creationId xmlns:a16="http://schemas.microsoft.com/office/drawing/2014/main" xmlns="" id="{A733254F-EC47-4038-84D7-E26F767F77B8}"/>
              </a:ext>
            </a:extLst>
          </p:cNvPr>
          <p:cNvSpPr txBox="1"/>
          <p:nvPr/>
        </p:nvSpPr>
        <p:spPr>
          <a:xfrm>
            <a:off x="0" y="6342839"/>
            <a:ext cx="3641271" cy="646331"/>
          </a:xfrm>
          <a:prstGeom prst="rect">
            <a:avLst/>
          </a:prstGeom>
          <a:noFill/>
        </p:spPr>
        <p:txBody>
          <a:bodyPr wrap="square" rtlCol="0">
            <a:spAutoFit/>
          </a:bodyPr>
          <a:lstStyle/>
          <a:p>
            <a:r>
              <a:rPr kumimoji="1" lang="en-US" altLang="ja-JP" dirty="0"/>
              <a:t>※</a:t>
            </a:r>
            <a:r>
              <a:rPr kumimoji="1" lang="ja-JP" altLang="en-US" dirty="0"/>
              <a:t>詳しくは、うのすまい・トモス公式サイトをご覧下さい。</a:t>
            </a:r>
          </a:p>
        </p:txBody>
      </p:sp>
    </p:spTree>
    <p:extLst>
      <p:ext uri="{BB962C8B-B14F-4D97-AF65-F5344CB8AC3E}">
        <p14:creationId xmlns:p14="http://schemas.microsoft.com/office/powerpoint/2010/main" val="3412532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xmlns="" id="{F89C7392-2D38-44CA-92A7-8E992BC97057}"/>
              </a:ext>
            </a:extLst>
          </p:cNvPr>
          <p:cNvSpPr/>
          <p:nvPr/>
        </p:nvSpPr>
        <p:spPr>
          <a:xfrm>
            <a:off x="0" y="365989"/>
            <a:ext cx="6858000" cy="400110"/>
          </a:xfrm>
          <a:prstGeom prst="rect">
            <a:avLst/>
          </a:prstGeom>
        </p:spPr>
        <p:txBody>
          <a:bodyPr wrap="square">
            <a:spAutoFit/>
          </a:bodyPr>
          <a:lstStyle/>
          <a:p>
            <a:pPr algn="ctr"/>
            <a:r>
              <a:rPr lang="ja-JP" altLang="en-US" sz="2000" b="1" u="sng" dirty="0"/>
              <a:t>釜石市スポーツ合宿推進事業補助金制度のご案内</a:t>
            </a:r>
          </a:p>
        </p:txBody>
      </p:sp>
      <p:sp>
        <p:nvSpPr>
          <p:cNvPr id="5" name="正方形/長方形 4">
            <a:extLst>
              <a:ext uri="{FF2B5EF4-FFF2-40B4-BE49-F238E27FC236}">
                <a16:creationId xmlns:a16="http://schemas.microsoft.com/office/drawing/2014/main" xmlns="" id="{EE15AC9A-B232-42D4-8D5A-2E7E5D23C0D3}"/>
              </a:ext>
            </a:extLst>
          </p:cNvPr>
          <p:cNvSpPr/>
          <p:nvPr/>
        </p:nvSpPr>
        <p:spPr>
          <a:xfrm>
            <a:off x="129457" y="1208703"/>
            <a:ext cx="1733168" cy="400110"/>
          </a:xfrm>
          <a:prstGeom prst="rect">
            <a:avLst/>
          </a:prstGeom>
        </p:spPr>
        <p:txBody>
          <a:bodyPr wrap="none">
            <a:spAutoFit/>
          </a:bodyPr>
          <a:lstStyle/>
          <a:p>
            <a:pPr algn="ctr">
              <a:spcAft>
                <a:spcPts val="0"/>
              </a:spcAft>
            </a:pPr>
            <a:r>
              <a:rPr lang="ja-JP" altLang="ja-JP" sz="2000" b="1" u="sng" kern="100" dirty="0">
                <a:latin typeface="+mn-ea"/>
                <a:cs typeface="Times New Roman" panose="02020603050405020304" pitchFamily="18" charset="0"/>
              </a:rPr>
              <a:t>補助対象団体</a:t>
            </a:r>
            <a:endParaRPr lang="ja-JP" altLang="ja-JP" sz="2000" u="sng" kern="100" dirty="0">
              <a:effectLst/>
              <a:latin typeface="+mn-ea"/>
              <a:cs typeface="Times New Roman" panose="02020603050405020304" pitchFamily="18" charset="0"/>
            </a:endParaRPr>
          </a:p>
        </p:txBody>
      </p:sp>
      <p:sp>
        <p:nvSpPr>
          <p:cNvPr id="6" name="正方形/長方形 5">
            <a:extLst>
              <a:ext uri="{FF2B5EF4-FFF2-40B4-BE49-F238E27FC236}">
                <a16:creationId xmlns:a16="http://schemas.microsoft.com/office/drawing/2014/main" xmlns="" id="{2F777537-8F42-4844-95B1-8009356CD063}"/>
              </a:ext>
            </a:extLst>
          </p:cNvPr>
          <p:cNvSpPr/>
          <p:nvPr/>
        </p:nvSpPr>
        <p:spPr>
          <a:xfrm>
            <a:off x="0" y="1717453"/>
            <a:ext cx="6728543" cy="923330"/>
          </a:xfrm>
          <a:prstGeom prst="rect">
            <a:avLst/>
          </a:prstGeom>
        </p:spPr>
        <p:txBody>
          <a:bodyPr wrap="square">
            <a:spAutoFit/>
          </a:bodyPr>
          <a:lstStyle/>
          <a:p>
            <a:pPr marL="133350"/>
            <a:r>
              <a:rPr lang="ja-JP" altLang="ja-JP" kern="100" dirty="0">
                <a:latin typeface="Century" panose="02040604050505020304" pitchFamily="18" charset="0"/>
                <a:ea typeface="HG丸ｺﾞｼｯｸM-PRO" panose="020F0600000000000000" pitchFamily="50" charset="-128"/>
                <a:cs typeface="Times New Roman" panose="02020603050405020304" pitchFamily="18" charset="0"/>
              </a:rPr>
              <a:t>釜石市外に所在する中学校以上の学校、企業やクラブチームのスポーツ活動を行う団体</a:t>
            </a:r>
            <a:r>
              <a:rPr lang="en-US" altLang="ja-JP" kern="100" dirty="0">
                <a:latin typeface="HG丸ｺﾞｼｯｸM-PRO" panose="020F0600000000000000" pitchFamily="50" charset="-128"/>
                <a:ea typeface="ＭＳ 明朝" panose="02020609040205080304" pitchFamily="17" charset="-128"/>
                <a:cs typeface="Times New Roman" panose="02020603050405020304" pitchFamily="18" charset="0"/>
              </a:rPr>
              <a:t>or </a:t>
            </a:r>
            <a:r>
              <a:rPr lang="ja-JP" altLang="ja-JP" kern="100" dirty="0">
                <a:latin typeface="Century" panose="02040604050505020304" pitchFamily="18" charset="0"/>
                <a:ea typeface="HG丸ｺﾞｼｯｸM-PRO" panose="020F0600000000000000" pitchFamily="50" charset="-128"/>
                <a:cs typeface="Times New Roman" panose="02020603050405020304" pitchFamily="18" charset="0"/>
              </a:rPr>
              <a:t>釜石市外の競技者及び指導者で構成する１０人以上の団体</a:t>
            </a:r>
            <a:r>
              <a:rPr lang="ja-JP" altLang="en-US" kern="100" dirty="0">
                <a:latin typeface="Century" panose="02040604050505020304" pitchFamily="18" charset="0"/>
                <a:ea typeface="HG丸ｺﾞｼｯｸM-PRO" panose="020F0600000000000000" pitchFamily="50" charset="-128"/>
                <a:cs typeface="Times New Roman" panose="02020603050405020304" pitchFamily="18" charset="0"/>
              </a:rPr>
              <a:t>。</a:t>
            </a:r>
            <a:endParaRPr lang="ja-JP" alt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xmlns="" id="{D1CC674C-F14A-40EB-8153-DBB0E14E1489}"/>
              </a:ext>
            </a:extLst>
          </p:cNvPr>
          <p:cNvSpPr/>
          <p:nvPr/>
        </p:nvSpPr>
        <p:spPr>
          <a:xfrm>
            <a:off x="129457" y="2732198"/>
            <a:ext cx="1723549" cy="400110"/>
          </a:xfrm>
          <a:prstGeom prst="rect">
            <a:avLst/>
          </a:prstGeom>
        </p:spPr>
        <p:txBody>
          <a:bodyPr wrap="none">
            <a:spAutoFit/>
          </a:bodyPr>
          <a:lstStyle/>
          <a:p>
            <a:pPr algn="ctr">
              <a:spcAft>
                <a:spcPts val="0"/>
              </a:spcAft>
            </a:pPr>
            <a:r>
              <a:rPr lang="ja-JP" altLang="ja-JP" sz="2000" b="1" u="sng" kern="100" dirty="0">
                <a:latin typeface="+mn-ea"/>
                <a:cs typeface="Times New Roman" panose="02020603050405020304" pitchFamily="18" charset="0"/>
              </a:rPr>
              <a:t>補助対象事業</a:t>
            </a:r>
            <a:endParaRPr lang="ja-JP" altLang="ja-JP" sz="2000" b="1" u="sng" kern="100" dirty="0">
              <a:effectLst/>
              <a:latin typeface="+mn-ea"/>
              <a:cs typeface="Times New Roman" panose="02020603050405020304" pitchFamily="18" charset="0"/>
            </a:endParaRPr>
          </a:p>
        </p:txBody>
      </p:sp>
      <p:sp>
        <p:nvSpPr>
          <p:cNvPr id="8" name="正方形/長方形 7">
            <a:extLst>
              <a:ext uri="{FF2B5EF4-FFF2-40B4-BE49-F238E27FC236}">
                <a16:creationId xmlns:a16="http://schemas.microsoft.com/office/drawing/2014/main" xmlns="" id="{A971C295-4204-4338-B8B3-B4BA18C23033}"/>
              </a:ext>
            </a:extLst>
          </p:cNvPr>
          <p:cNvSpPr/>
          <p:nvPr/>
        </p:nvSpPr>
        <p:spPr>
          <a:xfrm>
            <a:off x="129457" y="3223723"/>
            <a:ext cx="6599086" cy="2939266"/>
          </a:xfrm>
          <a:prstGeom prst="rect">
            <a:avLst/>
          </a:prstGeom>
        </p:spPr>
        <p:txBody>
          <a:bodyPr wrap="square">
            <a:spAutoFit/>
          </a:bodyPr>
          <a:lstStyle/>
          <a:p>
            <a:pPr marL="133350" algn="just">
              <a:spcBef>
                <a:spcPts val="600"/>
              </a:spcBef>
              <a:spcAft>
                <a:spcPts val="0"/>
              </a:spcAft>
            </a:pPr>
            <a:r>
              <a:rPr lang="ja-JP" altLang="ja-JP" kern="150" dirty="0">
                <a:latin typeface="Century" panose="02040604050505020304" pitchFamily="18" charset="0"/>
                <a:ea typeface="HG丸ｺﾞｼｯｸM-PRO" panose="020F0600000000000000" pitchFamily="50" charset="-128"/>
                <a:cs typeface="Century" panose="02040604050505020304" pitchFamily="18" charset="0"/>
              </a:rPr>
              <a:t>次のすべてを満たす場合が補助の対象となります。</a:t>
            </a:r>
            <a:endParaRPr lang="ja-JP" altLang="ja-JP" kern="150" dirty="0">
              <a:latin typeface="Century" panose="02040604050505020304" pitchFamily="18" charset="0"/>
              <a:ea typeface="ＭＳ 明朝" panose="02020609040205080304" pitchFamily="17" charset="-128"/>
              <a:cs typeface="Century" panose="02040604050505020304" pitchFamily="18" charset="0"/>
            </a:endParaRPr>
          </a:p>
          <a:p>
            <a:pPr marL="342900" lvl="0" indent="-342900" algn="just">
              <a:spcAft>
                <a:spcPts val="0"/>
              </a:spcAft>
              <a:buFont typeface="+mj-lt"/>
              <a:buAutoNum type="arabicParenBoth"/>
            </a:pPr>
            <a:r>
              <a:rPr lang="en-US" altLang="ja-JP" kern="150" dirty="0">
                <a:latin typeface="HG丸ｺﾞｼｯｸM-PRO" panose="020F0600000000000000" pitchFamily="50" charset="-128"/>
                <a:ea typeface="ＭＳ 明朝" panose="02020609040205080304" pitchFamily="17" charset="-128"/>
                <a:cs typeface="Century" panose="02040604050505020304" pitchFamily="18" charset="0"/>
              </a:rPr>
              <a:t> </a:t>
            </a:r>
            <a:r>
              <a:rPr lang="ja-JP" altLang="ja-JP" kern="150" dirty="0">
                <a:latin typeface="Century" panose="02040604050505020304" pitchFamily="18" charset="0"/>
                <a:ea typeface="HG丸ｺﾞｼｯｸM-PRO" panose="020F0600000000000000" pitchFamily="50" charset="-128"/>
                <a:cs typeface="Century" panose="02040604050505020304" pitchFamily="18" charset="0"/>
              </a:rPr>
              <a:t>釜石市内の体育施設を使用して行う合宿。</a:t>
            </a:r>
            <a:endParaRPr lang="ja-JP" altLang="ja-JP" kern="150" dirty="0">
              <a:latin typeface="Century" panose="02040604050505020304" pitchFamily="18" charset="0"/>
              <a:ea typeface="ＭＳ 明朝" panose="02020609040205080304" pitchFamily="17" charset="-128"/>
              <a:cs typeface="Century" panose="02040604050505020304" pitchFamily="18" charset="0"/>
            </a:endParaRPr>
          </a:p>
          <a:p>
            <a:pPr marL="342900" lvl="0" indent="-342900" algn="just">
              <a:spcAft>
                <a:spcPts val="0"/>
              </a:spcAft>
              <a:buFont typeface="+mj-lt"/>
              <a:buAutoNum type="arabicParenBoth"/>
            </a:pPr>
            <a:r>
              <a:rPr lang="en-US" altLang="ja-JP" kern="150" dirty="0">
                <a:latin typeface="HG丸ｺﾞｼｯｸM-PRO" panose="020F0600000000000000" pitchFamily="50" charset="-128"/>
                <a:ea typeface="ＭＳ 明朝" panose="02020609040205080304" pitchFamily="17" charset="-128"/>
                <a:cs typeface="Century" panose="02040604050505020304" pitchFamily="18" charset="0"/>
              </a:rPr>
              <a:t> </a:t>
            </a:r>
            <a:r>
              <a:rPr lang="ja-JP" altLang="ja-JP" kern="150" dirty="0">
                <a:latin typeface="Century" panose="02040604050505020304" pitchFamily="18" charset="0"/>
                <a:ea typeface="HG丸ｺﾞｼｯｸM-PRO" panose="020F0600000000000000" pitchFamily="50" charset="-128"/>
                <a:cs typeface="Century" panose="02040604050505020304" pitchFamily="18" charset="0"/>
              </a:rPr>
              <a:t>釜石市内の旅館、ホテル、簡易宿所に宿泊。</a:t>
            </a:r>
            <a:endParaRPr lang="ja-JP" altLang="ja-JP" kern="150" dirty="0">
              <a:latin typeface="Century" panose="02040604050505020304" pitchFamily="18" charset="0"/>
              <a:ea typeface="ＭＳ 明朝" panose="02020609040205080304" pitchFamily="17" charset="-128"/>
              <a:cs typeface="Century" panose="02040604050505020304" pitchFamily="18" charset="0"/>
            </a:endParaRPr>
          </a:p>
          <a:p>
            <a:pPr marL="342900" lvl="0" indent="-342900" algn="just">
              <a:spcAft>
                <a:spcPts val="0"/>
              </a:spcAft>
              <a:buFont typeface="+mj-lt"/>
              <a:buAutoNum type="arabicParenBoth"/>
            </a:pPr>
            <a:r>
              <a:rPr lang="en-US" altLang="ja-JP" kern="150" dirty="0">
                <a:latin typeface="HG丸ｺﾞｼｯｸM-PRO" panose="020F0600000000000000" pitchFamily="50" charset="-128"/>
                <a:ea typeface="ＭＳ 明朝" panose="02020609040205080304" pitchFamily="17" charset="-128"/>
                <a:cs typeface="Century" panose="02040604050505020304" pitchFamily="18" charset="0"/>
              </a:rPr>
              <a:t> </a:t>
            </a:r>
            <a:r>
              <a:rPr lang="ja-JP" altLang="ja-JP" kern="150" dirty="0">
                <a:latin typeface="Century" panose="02040604050505020304" pitchFamily="18" charset="0"/>
                <a:ea typeface="HG丸ｺﾞｼｯｸM-PRO" panose="020F0600000000000000" pitchFamily="50" charset="-128"/>
                <a:cs typeface="Century" panose="02040604050505020304" pitchFamily="18" charset="0"/>
              </a:rPr>
              <a:t>連続して２日以上宿泊し、延べ宿泊者数が</a:t>
            </a:r>
            <a:r>
              <a:rPr lang="en-US" altLang="ja-JP" kern="150" dirty="0">
                <a:latin typeface="Century" panose="02040604050505020304" pitchFamily="18" charset="0"/>
                <a:ea typeface="HG丸ｺﾞｼｯｸM-PRO" panose="020F0600000000000000" pitchFamily="50" charset="-128"/>
                <a:cs typeface="Century" panose="02040604050505020304" pitchFamily="18" charset="0"/>
              </a:rPr>
              <a:t>20</a:t>
            </a:r>
            <a:r>
              <a:rPr lang="ja-JP" altLang="ja-JP" kern="150" dirty="0">
                <a:latin typeface="Century" panose="02040604050505020304" pitchFamily="18" charset="0"/>
                <a:ea typeface="HG丸ｺﾞｼｯｸM-PRO" panose="020F0600000000000000" pitchFamily="50" charset="-128"/>
                <a:cs typeface="Century" panose="02040604050505020304" pitchFamily="18" charset="0"/>
              </a:rPr>
              <a:t>人以上。</a:t>
            </a:r>
            <a:endParaRPr lang="ja-JP" altLang="ja-JP" kern="150" dirty="0">
              <a:latin typeface="Century" panose="02040604050505020304" pitchFamily="18" charset="0"/>
              <a:ea typeface="ＭＳ 明朝" panose="02020609040205080304" pitchFamily="17" charset="-128"/>
              <a:cs typeface="Century" panose="02040604050505020304" pitchFamily="18" charset="0"/>
            </a:endParaRPr>
          </a:p>
          <a:p>
            <a:pPr marL="66675" algn="just">
              <a:spcBef>
                <a:spcPts val="600"/>
              </a:spcBef>
              <a:spcAft>
                <a:spcPts val="0"/>
              </a:spcAft>
            </a:pPr>
            <a:r>
              <a:rPr lang="en-US" altLang="ja-JP" kern="150" dirty="0">
                <a:latin typeface="HG丸ｺﾞｼｯｸM-PRO" panose="020F0600000000000000" pitchFamily="50" charset="-128"/>
                <a:ea typeface="ＭＳ 明朝" panose="02020609040205080304" pitchFamily="17" charset="-128"/>
                <a:cs typeface="Century" panose="02040604050505020304" pitchFamily="18" charset="0"/>
              </a:rPr>
              <a:t> </a:t>
            </a:r>
            <a:r>
              <a:rPr lang="ja-JP" altLang="ja-JP" kern="150" dirty="0">
                <a:latin typeface="Century" panose="02040604050505020304" pitchFamily="18" charset="0"/>
                <a:ea typeface="HG丸ｺﾞｼｯｸM-PRO" panose="020F0600000000000000" pitchFamily="50" charset="-128"/>
                <a:cs typeface="Century" panose="02040604050505020304" pitchFamily="18" charset="0"/>
              </a:rPr>
              <a:t>※次のいずれかの該当する場合は対象となりません。</a:t>
            </a:r>
            <a:endParaRPr lang="ja-JP" altLang="ja-JP" kern="150" dirty="0">
              <a:latin typeface="Century" panose="02040604050505020304" pitchFamily="18" charset="0"/>
              <a:ea typeface="ＭＳ 明朝" panose="02020609040205080304" pitchFamily="17" charset="-128"/>
              <a:cs typeface="Century" panose="02040604050505020304" pitchFamily="18" charset="0"/>
            </a:endParaRPr>
          </a:p>
          <a:p>
            <a:pPr marL="342900" lvl="0" indent="-342900" algn="just">
              <a:spcAft>
                <a:spcPts val="0"/>
              </a:spcAft>
              <a:buFont typeface="+mj-lt"/>
              <a:buAutoNum type="arabicParenBoth"/>
            </a:pPr>
            <a:r>
              <a:rPr lang="en-US" altLang="ja-JP" kern="150" dirty="0">
                <a:latin typeface="HG丸ｺﾞｼｯｸM-PRO" panose="020F0600000000000000" pitchFamily="50" charset="-128"/>
                <a:ea typeface="ＭＳ 明朝" panose="02020609040205080304" pitchFamily="17" charset="-128"/>
                <a:cs typeface="Century" panose="02040604050505020304" pitchFamily="18" charset="0"/>
              </a:rPr>
              <a:t> </a:t>
            </a:r>
            <a:r>
              <a:rPr lang="ja-JP" altLang="ja-JP" kern="150" dirty="0">
                <a:latin typeface="Century" panose="02040604050505020304" pitchFamily="18" charset="0"/>
                <a:ea typeface="HG丸ｺﾞｼｯｸM-PRO" panose="020F0600000000000000" pitchFamily="50" charset="-128"/>
                <a:cs typeface="Century" panose="02040604050505020304" pitchFamily="18" charset="0"/>
              </a:rPr>
              <a:t>営利目的、政治的または宗教的な活動。</a:t>
            </a:r>
            <a:endParaRPr lang="ja-JP" altLang="ja-JP" kern="150" dirty="0">
              <a:latin typeface="Century" panose="02040604050505020304" pitchFamily="18" charset="0"/>
              <a:ea typeface="ＭＳ 明朝" panose="02020609040205080304" pitchFamily="17" charset="-128"/>
              <a:cs typeface="Century" panose="02040604050505020304" pitchFamily="18" charset="0"/>
            </a:endParaRPr>
          </a:p>
          <a:p>
            <a:pPr marL="342900" lvl="0" indent="-342900" algn="just">
              <a:spcAft>
                <a:spcPts val="0"/>
              </a:spcAft>
              <a:buFont typeface="+mj-lt"/>
              <a:buAutoNum type="arabicParenBoth"/>
            </a:pPr>
            <a:r>
              <a:rPr lang="en-US" altLang="ja-JP" kern="150" dirty="0">
                <a:latin typeface="HG丸ｺﾞｼｯｸM-PRO" panose="020F0600000000000000" pitchFamily="50" charset="-128"/>
                <a:ea typeface="ＭＳ 明朝" panose="02020609040205080304" pitchFamily="17" charset="-128"/>
                <a:cs typeface="Century" panose="02040604050505020304" pitchFamily="18" charset="0"/>
              </a:rPr>
              <a:t> </a:t>
            </a:r>
            <a:r>
              <a:rPr lang="ja-JP" altLang="ja-JP" kern="150" dirty="0">
                <a:latin typeface="Century" panose="02040604050505020304" pitchFamily="18" charset="0"/>
                <a:ea typeface="HG丸ｺﾞｼｯｸM-PRO" panose="020F0600000000000000" pitchFamily="50" charset="-128"/>
                <a:cs typeface="Century" panose="02040604050505020304" pitchFamily="18" charset="0"/>
              </a:rPr>
              <a:t>各種大会、会議等への参加。</a:t>
            </a:r>
            <a:endParaRPr lang="ja-JP" altLang="ja-JP" kern="150" dirty="0">
              <a:latin typeface="Century" panose="02040604050505020304" pitchFamily="18" charset="0"/>
              <a:ea typeface="ＭＳ 明朝" panose="02020609040205080304" pitchFamily="17" charset="-128"/>
              <a:cs typeface="Century" panose="02040604050505020304" pitchFamily="18" charset="0"/>
            </a:endParaRPr>
          </a:p>
          <a:p>
            <a:pPr marL="342900" lvl="0" indent="-342900" algn="just">
              <a:spcAft>
                <a:spcPts val="0"/>
              </a:spcAft>
              <a:buFont typeface="+mj-lt"/>
              <a:buAutoNum type="arabicParenBoth"/>
            </a:pPr>
            <a:r>
              <a:rPr lang="en-US" altLang="ja-JP" kern="150" dirty="0">
                <a:latin typeface="HG丸ｺﾞｼｯｸM-PRO" panose="020F0600000000000000" pitchFamily="50" charset="-128"/>
                <a:ea typeface="ＭＳ 明朝" panose="02020609040205080304" pitchFamily="17" charset="-128"/>
                <a:cs typeface="Century" panose="02040604050505020304" pitchFamily="18" charset="0"/>
              </a:rPr>
              <a:t> </a:t>
            </a:r>
            <a:r>
              <a:rPr lang="ja-JP" altLang="ja-JP" kern="150" dirty="0">
                <a:latin typeface="Century" panose="02040604050505020304" pitchFamily="18" charset="0"/>
                <a:ea typeface="HG丸ｺﾞｼｯｸM-PRO" panose="020F0600000000000000" pitchFamily="50" charset="-128"/>
                <a:cs typeface="Century" panose="02040604050505020304" pitchFamily="18" charset="0"/>
              </a:rPr>
              <a:t>公序良俗に反する。</a:t>
            </a:r>
            <a:endParaRPr lang="ja-JP" altLang="ja-JP" kern="150" dirty="0">
              <a:latin typeface="Century" panose="02040604050505020304" pitchFamily="18" charset="0"/>
              <a:ea typeface="ＭＳ 明朝" panose="02020609040205080304" pitchFamily="17" charset="-128"/>
              <a:cs typeface="Century" panose="02040604050505020304" pitchFamily="18" charset="0"/>
            </a:endParaRPr>
          </a:p>
          <a:p>
            <a:pPr marL="342900" lvl="0" indent="-342900" algn="just">
              <a:spcAft>
                <a:spcPts val="0"/>
              </a:spcAft>
              <a:buFont typeface="+mj-lt"/>
              <a:buAutoNum type="arabicParenBoth"/>
            </a:pPr>
            <a:r>
              <a:rPr lang="en-US" altLang="ja-JP" kern="150" dirty="0">
                <a:latin typeface="HG丸ｺﾞｼｯｸM-PRO" panose="020F0600000000000000" pitchFamily="50" charset="-128"/>
                <a:ea typeface="ＭＳ 明朝" panose="02020609040205080304" pitchFamily="17" charset="-128"/>
                <a:cs typeface="Century" panose="02040604050505020304" pitchFamily="18" charset="0"/>
              </a:rPr>
              <a:t> </a:t>
            </a:r>
            <a:r>
              <a:rPr lang="ja-JP" altLang="ja-JP" kern="150" dirty="0">
                <a:latin typeface="Century" panose="02040604050505020304" pitchFamily="18" charset="0"/>
                <a:ea typeface="HG丸ｺﾞｼｯｸM-PRO" panose="020F0600000000000000" pitchFamily="50" charset="-128"/>
                <a:cs typeface="Century" panose="02040604050505020304" pitchFamily="18" charset="0"/>
              </a:rPr>
              <a:t>釜石市または釜石市の関係機関から他の補助金の交付を受</a:t>
            </a:r>
            <a:r>
              <a:rPr lang="ja-JP" altLang="en-US" kern="150" dirty="0">
                <a:latin typeface="Century" panose="02040604050505020304" pitchFamily="18" charset="0"/>
                <a:ea typeface="HG丸ｺﾞｼｯｸM-PRO" panose="020F0600000000000000" pitchFamily="50" charset="-128"/>
                <a:cs typeface="Century" panose="02040604050505020304" pitchFamily="18" charset="0"/>
              </a:rPr>
              <a:t>　</a:t>
            </a:r>
            <a:endParaRPr lang="en-US" altLang="ja-JP" kern="150" dirty="0">
              <a:latin typeface="Century" panose="02040604050505020304" pitchFamily="18" charset="0"/>
              <a:ea typeface="HG丸ｺﾞｼｯｸM-PRO" panose="020F0600000000000000" pitchFamily="50" charset="-128"/>
              <a:cs typeface="Century" panose="02040604050505020304" pitchFamily="18" charset="0"/>
            </a:endParaRPr>
          </a:p>
          <a:p>
            <a:pPr lvl="0" algn="just">
              <a:spcAft>
                <a:spcPts val="0"/>
              </a:spcAft>
            </a:pPr>
            <a:r>
              <a:rPr lang="ja-JP" altLang="en-US" kern="150" dirty="0">
                <a:effectLst/>
                <a:latin typeface="Century" panose="02040604050505020304" pitchFamily="18" charset="0"/>
                <a:ea typeface="HG丸ｺﾞｼｯｸM-PRO" panose="020F0600000000000000" pitchFamily="50" charset="-128"/>
                <a:cs typeface="Century" panose="02040604050505020304" pitchFamily="18" charset="0"/>
              </a:rPr>
              <a:t>　  </a:t>
            </a:r>
            <a:r>
              <a:rPr lang="en-US" altLang="ja-JP" kern="150" dirty="0">
                <a:effectLst/>
                <a:latin typeface="Century" panose="02040604050505020304" pitchFamily="18" charset="0"/>
                <a:ea typeface="HG丸ｺﾞｼｯｸM-PRO" panose="020F0600000000000000" pitchFamily="50" charset="-128"/>
                <a:cs typeface="Century" panose="02040604050505020304" pitchFamily="18" charset="0"/>
              </a:rPr>
              <a:t> </a:t>
            </a:r>
            <a:r>
              <a:rPr lang="ja-JP" altLang="en-US" kern="150" dirty="0">
                <a:effectLst/>
                <a:latin typeface="Century" panose="02040604050505020304" pitchFamily="18" charset="0"/>
                <a:ea typeface="HG丸ｺﾞｼｯｸM-PRO" panose="020F0600000000000000" pitchFamily="50" charset="-128"/>
                <a:cs typeface="Century" panose="02040604050505020304" pitchFamily="18" charset="0"/>
              </a:rPr>
              <a:t>けて行う合宿</a:t>
            </a:r>
            <a:r>
              <a:rPr lang="ja-JP" altLang="en-US" kern="150" dirty="0">
                <a:latin typeface="Century" panose="02040604050505020304" pitchFamily="18" charset="0"/>
                <a:ea typeface="HG丸ｺﾞｼｯｸM-PRO" panose="020F0600000000000000" pitchFamily="50" charset="-128"/>
                <a:cs typeface="Century" panose="02040604050505020304" pitchFamily="18" charset="0"/>
              </a:rPr>
              <a:t>。</a:t>
            </a:r>
            <a:endParaRPr lang="ja-JP" altLang="ja-JP" kern="150" dirty="0">
              <a:effectLst/>
              <a:latin typeface="Century" panose="02040604050505020304" pitchFamily="18" charset="0"/>
              <a:ea typeface="ＭＳ 明朝" panose="02020609040205080304" pitchFamily="17" charset="-128"/>
              <a:cs typeface="Century" panose="02040604050505020304" pitchFamily="18" charset="0"/>
            </a:endParaRPr>
          </a:p>
        </p:txBody>
      </p:sp>
      <p:sp>
        <p:nvSpPr>
          <p:cNvPr id="9" name="正方形/長方形 8">
            <a:extLst>
              <a:ext uri="{FF2B5EF4-FFF2-40B4-BE49-F238E27FC236}">
                <a16:creationId xmlns:a16="http://schemas.microsoft.com/office/drawing/2014/main" xmlns="" id="{B9F81350-748A-4C44-BE1E-E70BDA5C4F1B}"/>
              </a:ext>
            </a:extLst>
          </p:cNvPr>
          <p:cNvSpPr/>
          <p:nvPr/>
        </p:nvSpPr>
        <p:spPr>
          <a:xfrm>
            <a:off x="139076" y="6345819"/>
            <a:ext cx="1723549" cy="400110"/>
          </a:xfrm>
          <a:prstGeom prst="rect">
            <a:avLst/>
          </a:prstGeom>
        </p:spPr>
        <p:txBody>
          <a:bodyPr wrap="none">
            <a:spAutoFit/>
          </a:bodyPr>
          <a:lstStyle/>
          <a:p>
            <a:pPr algn="ctr">
              <a:spcAft>
                <a:spcPts val="0"/>
              </a:spcAft>
            </a:pPr>
            <a:r>
              <a:rPr lang="ja-JP" altLang="ja-JP" sz="2000" b="1" u="sng" kern="100" dirty="0">
                <a:latin typeface="+mn-ea"/>
                <a:cs typeface="Times New Roman" panose="02020603050405020304" pitchFamily="18" charset="0"/>
              </a:rPr>
              <a:t>補助金の内容</a:t>
            </a:r>
            <a:endParaRPr lang="ja-JP" altLang="ja-JP" sz="2000" u="sng" kern="100" dirty="0">
              <a:effectLst/>
              <a:latin typeface="+mn-ea"/>
              <a:cs typeface="Times New Roman" panose="02020603050405020304" pitchFamily="18" charset="0"/>
            </a:endParaRPr>
          </a:p>
        </p:txBody>
      </p:sp>
      <p:sp>
        <p:nvSpPr>
          <p:cNvPr id="12" name="正方形/長方形 11">
            <a:extLst>
              <a:ext uri="{FF2B5EF4-FFF2-40B4-BE49-F238E27FC236}">
                <a16:creationId xmlns:a16="http://schemas.microsoft.com/office/drawing/2014/main" xmlns="" id="{C39D2735-226E-417D-886B-763C57544001}"/>
              </a:ext>
            </a:extLst>
          </p:cNvPr>
          <p:cNvSpPr/>
          <p:nvPr/>
        </p:nvSpPr>
        <p:spPr>
          <a:xfrm>
            <a:off x="0" y="6928759"/>
            <a:ext cx="7413171" cy="369332"/>
          </a:xfrm>
          <a:prstGeom prst="rect">
            <a:avLst/>
          </a:prstGeom>
        </p:spPr>
        <p:txBody>
          <a:bodyPr wrap="square">
            <a:spAutoFit/>
          </a:bodyPr>
          <a:lstStyle/>
          <a:p>
            <a:pPr marL="476250" indent="-342900">
              <a:buAutoNum type="arabicParenBoth"/>
            </a:pPr>
            <a:r>
              <a:rPr lang="ja-JP" altLang="ja-JP" b="1" kern="100" dirty="0">
                <a:latin typeface="Century" panose="02040604050505020304" pitchFamily="18" charset="0"/>
                <a:ea typeface="HG丸ｺﾞｼｯｸM-PRO" panose="020F0600000000000000" pitchFamily="50" charset="-128"/>
                <a:cs typeface="Times New Roman" panose="02020603050405020304" pitchFamily="18" charset="0"/>
              </a:rPr>
              <a:t>交通費補助</a:t>
            </a:r>
            <a:r>
              <a:rPr lang="ja-JP" altLang="ja-JP" kern="100" dirty="0">
                <a:latin typeface="Century" panose="02040604050505020304" pitchFamily="18" charset="0"/>
                <a:ea typeface="HG丸ｺﾞｼｯｸM-PRO" panose="020F0600000000000000" pitchFamily="50" charset="-128"/>
                <a:cs typeface="Times New Roman" panose="02020603050405020304" pitchFamily="18" charset="0"/>
              </a:rPr>
              <a:t>・・・</a:t>
            </a:r>
            <a:r>
              <a:rPr lang="ja-JP" altLang="ja-JP" u="heavy" kern="100" dirty="0">
                <a:uFill>
                  <a:solidFill>
                    <a:srgbClr val="FF0000"/>
                  </a:solidFill>
                </a:uFill>
                <a:latin typeface="Century" panose="02040604050505020304" pitchFamily="18" charset="0"/>
                <a:ea typeface="HG丸ｺﾞｼｯｸM-PRO" panose="020F0600000000000000" pitchFamily="50" charset="-128"/>
                <a:cs typeface="Times New Roman" panose="02020603050405020304" pitchFamily="18" charset="0"/>
              </a:rPr>
              <a:t>上限</a:t>
            </a:r>
            <a:r>
              <a:rPr lang="en-US" altLang="ja-JP" u="heavy" kern="100" dirty="0">
                <a:uFill>
                  <a:solidFill>
                    <a:srgbClr val="FF0000"/>
                  </a:solidFill>
                </a:uFill>
                <a:latin typeface="Century" panose="02040604050505020304" pitchFamily="18" charset="0"/>
                <a:ea typeface="HG丸ｺﾞｼｯｸM-PRO" panose="020F0600000000000000" pitchFamily="50" charset="-128"/>
                <a:cs typeface="Times New Roman" panose="02020603050405020304" pitchFamily="18" charset="0"/>
              </a:rPr>
              <a:t>25</a:t>
            </a:r>
            <a:r>
              <a:rPr lang="ja-JP" altLang="ja-JP" u="heavy" kern="100" dirty="0">
                <a:uFill>
                  <a:solidFill>
                    <a:srgbClr val="FF0000"/>
                  </a:solidFill>
                </a:uFill>
                <a:latin typeface="Century" panose="02040604050505020304" pitchFamily="18" charset="0"/>
                <a:ea typeface="HG丸ｺﾞｼｯｸM-PRO" panose="020F0600000000000000" pitchFamily="50" charset="-128"/>
                <a:cs typeface="Times New Roman" panose="02020603050405020304" pitchFamily="18" charset="0"/>
              </a:rPr>
              <a:t>万</a:t>
            </a:r>
            <a:r>
              <a:rPr lang="ja-JP" altLang="en-US" u="heavy" kern="100" dirty="0">
                <a:uFill>
                  <a:solidFill>
                    <a:srgbClr val="FF0000"/>
                  </a:solidFill>
                </a:uFill>
                <a:latin typeface="Century" panose="02040604050505020304" pitchFamily="18" charset="0"/>
                <a:ea typeface="HG丸ｺﾞｼｯｸM-PRO" panose="020F0600000000000000" pitchFamily="50" charset="-128"/>
                <a:cs typeface="Times New Roman" panose="02020603050405020304" pitchFamily="18" charset="0"/>
              </a:rPr>
              <a:t>円以内</a:t>
            </a:r>
            <a:r>
              <a:rPr lang="en-US" altLang="ja-JP" u="heavy" kern="100" dirty="0">
                <a:uFill>
                  <a:solidFill>
                    <a:srgbClr val="FF0000"/>
                  </a:solidFill>
                </a:uFill>
                <a:latin typeface="Century" panose="02040604050505020304" pitchFamily="18" charset="0"/>
                <a:ea typeface="HG丸ｺﾞｼｯｸM-PRO" panose="020F0600000000000000" pitchFamily="50" charset="-128"/>
                <a:cs typeface="Times New Roman" panose="02020603050405020304" pitchFamily="18" charset="0"/>
              </a:rPr>
              <a:t>   </a:t>
            </a:r>
            <a:r>
              <a:rPr lang="ja-JP" altLang="en-US" u="heavy" kern="100" dirty="0">
                <a:effectLst/>
                <a:uFill>
                  <a:solidFill>
                    <a:srgbClr val="FF0000"/>
                  </a:solidFill>
                </a:uFill>
                <a:latin typeface="Century" panose="02040604050505020304" pitchFamily="18" charset="0"/>
                <a:ea typeface="HG丸ｺﾞｼｯｸM-PRO" panose="020F0600000000000000" pitchFamily="50" charset="-128"/>
                <a:cs typeface="Times New Roman" panose="02020603050405020304" pitchFamily="18" charset="0"/>
              </a:rPr>
              <a:t>　　　　　　　　　        </a:t>
            </a:r>
            <a:endParaRPr lang="ja-JP" altLang="ja-JP" u="heavy" kern="100" dirty="0">
              <a:effectLst/>
              <a:uFill>
                <a:solidFill>
                  <a:srgbClr val="FF0000"/>
                </a:solidFill>
              </a:u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正方形/長方形 12">
            <a:extLst>
              <a:ext uri="{FF2B5EF4-FFF2-40B4-BE49-F238E27FC236}">
                <a16:creationId xmlns:a16="http://schemas.microsoft.com/office/drawing/2014/main" xmlns="" id="{2CC99229-6C9D-4F90-8FF5-E71D0C6563E0}"/>
              </a:ext>
            </a:extLst>
          </p:cNvPr>
          <p:cNvSpPr/>
          <p:nvPr/>
        </p:nvSpPr>
        <p:spPr>
          <a:xfrm>
            <a:off x="-1" y="7740695"/>
            <a:ext cx="4931229" cy="369332"/>
          </a:xfrm>
          <a:prstGeom prst="rect">
            <a:avLst/>
          </a:prstGeom>
        </p:spPr>
        <p:txBody>
          <a:bodyPr wrap="square">
            <a:spAutoFit/>
          </a:bodyPr>
          <a:lstStyle/>
          <a:p>
            <a:pPr marL="133350">
              <a:spcBef>
                <a:spcPts val="600"/>
              </a:spcBef>
            </a:pPr>
            <a:r>
              <a:rPr lang="en-US" altLang="ja-JP" b="1" kern="100" dirty="0">
                <a:latin typeface="HG丸ｺﾞｼｯｸM-PRO" panose="020F0600000000000000" pitchFamily="50" charset="-128"/>
                <a:ea typeface="ＭＳ 明朝" panose="02020609040205080304" pitchFamily="17" charset="-128"/>
                <a:cs typeface="Times New Roman" panose="02020603050405020304" pitchFamily="18" charset="0"/>
              </a:rPr>
              <a:t>(2) </a:t>
            </a:r>
            <a:r>
              <a:rPr lang="ja-JP" altLang="ja-JP" b="1" kern="100" dirty="0">
                <a:latin typeface="Century" panose="02040604050505020304" pitchFamily="18" charset="0"/>
                <a:ea typeface="HG丸ｺﾞｼｯｸM-PRO" panose="020F0600000000000000" pitchFamily="50" charset="-128"/>
                <a:cs typeface="Times New Roman" panose="02020603050405020304" pitchFamily="18" charset="0"/>
              </a:rPr>
              <a:t>宿泊費補助</a:t>
            </a:r>
            <a:r>
              <a:rPr lang="ja-JP" altLang="ja-JP" kern="100" dirty="0">
                <a:latin typeface="Century" panose="02040604050505020304" pitchFamily="18" charset="0"/>
                <a:ea typeface="HG丸ｺﾞｼｯｸM-PRO" panose="020F0600000000000000" pitchFamily="50" charset="-128"/>
                <a:cs typeface="Times New Roman" panose="02020603050405020304" pitchFamily="18" charset="0"/>
              </a:rPr>
              <a:t>・・・</a:t>
            </a:r>
            <a:r>
              <a:rPr lang="ja-JP" altLang="ja-JP" u="heavy" kern="100" dirty="0">
                <a:uFill>
                  <a:solidFill>
                    <a:srgbClr val="FF0000"/>
                  </a:solidFill>
                </a:uFill>
                <a:latin typeface="Century" panose="02040604050505020304" pitchFamily="18" charset="0"/>
                <a:ea typeface="HG丸ｺﾞｼｯｸM-PRO" panose="020F0600000000000000" pitchFamily="50" charset="-128"/>
                <a:cs typeface="Times New Roman" panose="02020603050405020304" pitchFamily="18" charset="0"/>
              </a:rPr>
              <a:t>上限</a:t>
            </a:r>
            <a:r>
              <a:rPr lang="en-US" altLang="ja-JP" u="heavy" kern="100" dirty="0">
                <a:uFill>
                  <a:solidFill>
                    <a:srgbClr val="FF0000"/>
                  </a:solidFill>
                </a:uFill>
                <a:latin typeface="Century" panose="02040604050505020304" pitchFamily="18" charset="0"/>
                <a:ea typeface="HG丸ｺﾞｼｯｸM-PRO" panose="020F0600000000000000" pitchFamily="50" charset="-128"/>
                <a:cs typeface="Times New Roman" panose="02020603050405020304" pitchFamily="18" charset="0"/>
              </a:rPr>
              <a:t>10</a:t>
            </a:r>
            <a:r>
              <a:rPr lang="ja-JP" altLang="ja-JP" u="heavy" kern="100" dirty="0">
                <a:uFill>
                  <a:solidFill>
                    <a:srgbClr val="FF0000"/>
                  </a:solidFill>
                </a:uFill>
                <a:latin typeface="Century" panose="02040604050505020304" pitchFamily="18" charset="0"/>
                <a:ea typeface="HG丸ｺﾞｼｯｸM-PRO" panose="020F0600000000000000" pitchFamily="50" charset="-128"/>
                <a:cs typeface="Times New Roman" panose="02020603050405020304" pitchFamily="18" charset="0"/>
              </a:rPr>
              <a:t>万円以内</a:t>
            </a:r>
            <a:endParaRPr lang="ja-JP" altLang="ja-JP" sz="1600" u="heavy" kern="100" dirty="0">
              <a:effectLst/>
              <a:uFill>
                <a:solidFill>
                  <a:srgbClr val="FF0000"/>
                </a:solidFill>
              </a:u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 name="正方形/長方形 13">
            <a:extLst>
              <a:ext uri="{FF2B5EF4-FFF2-40B4-BE49-F238E27FC236}">
                <a16:creationId xmlns:a16="http://schemas.microsoft.com/office/drawing/2014/main" xmlns="" id="{8794E252-8EDF-4D40-9F2D-DCF346133816}"/>
              </a:ext>
            </a:extLst>
          </p:cNvPr>
          <p:cNvSpPr/>
          <p:nvPr/>
        </p:nvSpPr>
        <p:spPr>
          <a:xfrm>
            <a:off x="0" y="8383354"/>
            <a:ext cx="5737312" cy="338554"/>
          </a:xfrm>
          <a:prstGeom prst="rect">
            <a:avLst/>
          </a:prstGeom>
        </p:spPr>
        <p:txBody>
          <a:bodyPr wrap="square">
            <a:spAutoFit/>
          </a:bodyPr>
          <a:lstStyle/>
          <a:p>
            <a:pPr marL="133350">
              <a:spcBef>
                <a:spcPts val="600"/>
              </a:spcBef>
            </a:pPr>
            <a:r>
              <a:rPr lang="en-US" altLang="ja-JP" sz="1600" u="sng" kern="100" dirty="0">
                <a:effectLst/>
                <a:latin typeface="HG丸ｺﾞｼｯｸM-PRO" panose="020F0600000000000000" pitchFamily="50" charset="-128"/>
                <a:ea typeface="ＭＳ 明朝" panose="02020609040205080304" pitchFamily="17" charset="-128"/>
                <a:cs typeface="Times New Roman" panose="02020603050405020304" pitchFamily="18" charset="0"/>
              </a:rPr>
              <a:t>※</a:t>
            </a:r>
            <a:r>
              <a:rPr lang="ja-JP" altLang="en-US" sz="1600" u="sng" kern="100" dirty="0">
                <a:effectLst/>
                <a:latin typeface="HG丸ｺﾞｼｯｸM-PRO" panose="020F0600000000000000" pitchFamily="50" charset="-128"/>
                <a:ea typeface="ＭＳ 明朝" panose="02020609040205080304" pitchFamily="17" charset="-128"/>
                <a:cs typeface="Times New Roman" panose="02020603050405020304" pitchFamily="18" charset="0"/>
              </a:rPr>
              <a:t>詳細につきましては、釜石市ホームページをご覧下さい。</a:t>
            </a:r>
            <a:endParaRPr lang="ja-JP" altLang="ja-JP" sz="1600" u="sng"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382316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xmlns="" id="{C480CCB9-10BC-473C-82EA-F4D9B61C09B4}"/>
              </a:ext>
            </a:extLst>
          </p:cNvPr>
          <p:cNvSpPr txBox="1"/>
          <p:nvPr/>
        </p:nvSpPr>
        <p:spPr>
          <a:xfrm>
            <a:off x="258901" y="95175"/>
            <a:ext cx="6340197" cy="707886"/>
          </a:xfrm>
          <a:prstGeom prst="rect">
            <a:avLst/>
          </a:prstGeom>
          <a:noFill/>
        </p:spPr>
        <p:txBody>
          <a:bodyPr wrap="none" rtlCol="0">
            <a:spAutoFit/>
          </a:bodyPr>
          <a:lstStyle/>
          <a:p>
            <a:r>
              <a:rPr kumimoji="1" lang="ja-JP" altLang="en-US" sz="4000" b="1" i="1" dirty="0"/>
              <a:t>釜石</a:t>
            </a:r>
            <a:r>
              <a:rPr kumimoji="1" lang="ja-JP" altLang="en-US" sz="4000" b="1" i="1" dirty="0">
                <a:latin typeface="Aharoni" panose="02010803020104030203" pitchFamily="2" charset="-79"/>
                <a:cs typeface="Aharoni" panose="02010803020104030203" pitchFamily="2" charset="-79"/>
              </a:rPr>
              <a:t>シーウェイブス</a:t>
            </a:r>
            <a:r>
              <a:rPr kumimoji="1" lang="ja-JP" altLang="en-US" sz="4000" b="1" i="1" dirty="0"/>
              <a:t>ＲＦＣ</a:t>
            </a:r>
          </a:p>
        </p:txBody>
      </p:sp>
      <p:sp>
        <p:nvSpPr>
          <p:cNvPr id="5" name="テキスト ボックス 4">
            <a:extLst>
              <a:ext uri="{FF2B5EF4-FFF2-40B4-BE49-F238E27FC236}">
                <a16:creationId xmlns:a16="http://schemas.microsoft.com/office/drawing/2014/main" xmlns="" id="{D2586553-4068-4B18-9C40-2E85A1C9F05B}"/>
              </a:ext>
            </a:extLst>
          </p:cNvPr>
          <p:cNvSpPr txBox="1"/>
          <p:nvPr/>
        </p:nvSpPr>
        <p:spPr>
          <a:xfrm>
            <a:off x="636248" y="1485900"/>
            <a:ext cx="184731" cy="369332"/>
          </a:xfrm>
          <a:prstGeom prst="rect">
            <a:avLst/>
          </a:prstGeom>
          <a:noFill/>
        </p:spPr>
        <p:txBody>
          <a:bodyPr wrap="none" rtlCol="0">
            <a:spAutoFit/>
          </a:bodyPr>
          <a:lstStyle/>
          <a:p>
            <a:endParaRPr kumimoji="1" lang="ja-JP" altLang="en-US" b="1" dirty="0"/>
          </a:p>
        </p:txBody>
      </p:sp>
      <p:sp>
        <p:nvSpPr>
          <p:cNvPr id="9" name="テキスト ボックス 8">
            <a:extLst>
              <a:ext uri="{FF2B5EF4-FFF2-40B4-BE49-F238E27FC236}">
                <a16:creationId xmlns:a16="http://schemas.microsoft.com/office/drawing/2014/main" xmlns="" id="{5F4925E0-C49B-476C-9C7D-3A25D7BF9B9E}"/>
              </a:ext>
            </a:extLst>
          </p:cNvPr>
          <p:cNvSpPr txBox="1"/>
          <p:nvPr/>
        </p:nvSpPr>
        <p:spPr>
          <a:xfrm>
            <a:off x="130629" y="883098"/>
            <a:ext cx="6727371" cy="3970318"/>
          </a:xfrm>
          <a:prstGeom prst="rect">
            <a:avLst/>
          </a:prstGeom>
          <a:noFill/>
        </p:spPr>
        <p:txBody>
          <a:bodyPr wrap="square" rtlCol="0">
            <a:spAutoFit/>
          </a:bodyPr>
          <a:lstStyle/>
          <a:p>
            <a:r>
              <a:rPr kumimoji="1" lang="ja-JP" altLang="en-US" dirty="0"/>
              <a:t>釜石シーウェイブスＲＦＣは、</a:t>
            </a:r>
            <a:r>
              <a:rPr kumimoji="1" lang="en-US" altLang="ja-JP" dirty="0"/>
              <a:t>1959</a:t>
            </a:r>
            <a:r>
              <a:rPr lang="ja-JP" altLang="en-US" dirty="0"/>
              <a:t> 年に</a:t>
            </a:r>
            <a:r>
              <a:rPr lang="ja-JP" altLang="ja-JP" dirty="0"/>
              <a:t>富士製鐵釜石製鐵所の実業団チームである「</a:t>
            </a:r>
            <a:r>
              <a:rPr lang="ja-JP" altLang="ja-JP" b="1" dirty="0"/>
              <a:t>富士鉄釜石ラグビー部</a:t>
            </a:r>
            <a:r>
              <a:rPr lang="ja-JP" altLang="ja-JP" dirty="0"/>
              <a:t>」として結成</a:t>
            </a:r>
            <a:r>
              <a:rPr lang="ja-JP" altLang="en-US" dirty="0"/>
              <a:t>され、年の社名変更に伴い、チーム名も「</a:t>
            </a:r>
            <a:r>
              <a:rPr lang="ja-JP" altLang="en-US" b="1" dirty="0"/>
              <a:t>新日鐵釜石ラグビー部</a:t>
            </a:r>
            <a:r>
              <a:rPr lang="ja-JP" altLang="en-US" dirty="0"/>
              <a:t>」に変更。ラグビー部は、</a:t>
            </a:r>
            <a:r>
              <a:rPr lang="en-US" altLang="ja-JP" dirty="0"/>
              <a:t>1978</a:t>
            </a:r>
            <a:r>
              <a:rPr lang="ja-JP" altLang="en-US" dirty="0"/>
              <a:t>年から</a:t>
            </a:r>
            <a:r>
              <a:rPr lang="en-US" altLang="ja-JP" dirty="0"/>
              <a:t>1984</a:t>
            </a:r>
            <a:r>
              <a:rPr lang="ja-JP" altLang="en-US" dirty="0"/>
              <a:t>年にかけて日本選手権７連覇という偉業を達成し、その強さから</a:t>
            </a:r>
            <a:r>
              <a:rPr kumimoji="1" lang="ja-JP" altLang="en-US" dirty="0"/>
              <a:t>「</a:t>
            </a:r>
            <a:r>
              <a:rPr kumimoji="1" lang="ja-JP" altLang="en-US" b="1" dirty="0"/>
              <a:t>北の鉄人</a:t>
            </a:r>
            <a:r>
              <a:rPr kumimoji="1" lang="ja-JP" altLang="en-US" dirty="0"/>
              <a:t>」と呼ばれ、日本ラグビー史に一時代を築いたチームです。黄金時代を築いたメンバーの中には、現釜石シーウェイブスＲＦＣ 総監督で、スクラムハーフ（ＳＨ）として、日本選手権２～７連覇に貢献した</a:t>
            </a:r>
            <a:r>
              <a:rPr kumimoji="1" lang="ja-JP" altLang="en-US" b="1" dirty="0"/>
              <a:t>坂下功正氏</a:t>
            </a:r>
            <a:r>
              <a:rPr kumimoji="1" lang="ja-JP" altLang="en-US" dirty="0"/>
              <a:t>が在籍していました</a:t>
            </a:r>
            <a:r>
              <a:rPr kumimoji="1" lang="ja-JP" altLang="en-US" b="1" dirty="0"/>
              <a:t>。</a:t>
            </a:r>
            <a:r>
              <a:rPr kumimoji="1" lang="ja-JP" altLang="en-US" dirty="0"/>
              <a:t>また、現在、釜石シーウェイブスＲＦＣのＧＭで、ラグビーＷ杯に３大会出場した</a:t>
            </a:r>
            <a:r>
              <a:rPr kumimoji="1" lang="ja-JP" altLang="en-US" b="1" dirty="0"/>
              <a:t>桜庭吉彦氏</a:t>
            </a:r>
            <a:r>
              <a:rPr kumimoji="1" lang="ja-JP" altLang="en-US" dirty="0"/>
              <a:t>も在籍していました。現在は、</a:t>
            </a:r>
            <a:r>
              <a:rPr lang="ja-JP" altLang="en-US" dirty="0"/>
              <a:t>「</a:t>
            </a:r>
            <a:r>
              <a:rPr lang="en-US" altLang="ja-JP" dirty="0"/>
              <a:t>JAPAN RUGBY LEAGUE ONE</a:t>
            </a:r>
            <a:r>
              <a:rPr lang="ja-JP" altLang="en-US" dirty="0"/>
              <a:t>」</a:t>
            </a:r>
            <a:r>
              <a:rPr kumimoji="1" lang="ja-JP" altLang="en-US" dirty="0"/>
              <a:t>に所属し、</a:t>
            </a:r>
            <a:r>
              <a:rPr lang="en-US" altLang="ja-JP" dirty="0"/>
              <a:t>DIVISION 1</a:t>
            </a:r>
            <a:r>
              <a:rPr kumimoji="1" lang="ja-JP" altLang="en-US" dirty="0"/>
              <a:t>昇格を目指し、活動しています。愛称である「シーウェイブス」は、「力強く押し寄せる海の波」を意味しています。</a:t>
            </a:r>
            <a:endParaRPr kumimoji="1" lang="en-US" altLang="ja-JP" dirty="0"/>
          </a:p>
        </p:txBody>
      </p:sp>
      <p:pic>
        <p:nvPicPr>
          <p:cNvPr id="18" name="図 17" descr="ロゴ, 会社名&#10;&#10;自動的に生成された説明">
            <a:extLst>
              <a:ext uri="{FF2B5EF4-FFF2-40B4-BE49-F238E27FC236}">
                <a16:creationId xmlns:a16="http://schemas.microsoft.com/office/drawing/2014/main" xmlns="" id="{85A4D07E-7F53-4636-BDF3-84A931EE0F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823" b="23368"/>
          <a:stretch/>
        </p:blipFill>
        <p:spPr>
          <a:xfrm>
            <a:off x="396240" y="4767782"/>
            <a:ext cx="3571377" cy="1209713"/>
          </a:xfrm>
          <a:prstGeom prst="rect">
            <a:avLst/>
          </a:prstGeom>
        </p:spPr>
      </p:pic>
      <p:sp>
        <p:nvSpPr>
          <p:cNvPr id="21" name="テキスト ボックス 20">
            <a:extLst>
              <a:ext uri="{FF2B5EF4-FFF2-40B4-BE49-F238E27FC236}">
                <a16:creationId xmlns:a16="http://schemas.microsoft.com/office/drawing/2014/main" xmlns="" id="{B0A13A33-2D37-4E9A-9104-E29A72951404}"/>
              </a:ext>
            </a:extLst>
          </p:cNvPr>
          <p:cNvSpPr txBox="1"/>
          <p:nvPr/>
        </p:nvSpPr>
        <p:spPr>
          <a:xfrm>
            <a:off x="0" y="9238799"/>
            <a:ext cx="6858000" cy="369332"/>
          </a:xfrm>
          <a:prstGeom prst="rect">
            <a:avLst/>
          </a:prstGeom>
          <a:noFill/>
        </p:spPr>
        <p:txBody>
          <a:bodyPr wrap="square" rtlCol="0">
            <a:spAutoFit/>
          </a:bodyPr>
          <a:lstStyle/>
          <a:p>
            <a:r>
              <a:rPr kumimoji="1" lang="ja-JP" altLang="en-US" dirty="0"/>
              <a:t>　　　　　　　　　　</a:t>
            </a:r>
          </a:p>
        </p:txBody>
      </p:sp>
      <p:pic>
        <p:nvPicPr>
          <p:cNvPr id="7" name="図 6" descr="ロゴ, 会社名&#10;&#10;自動的に生成された説明">
            <a:extLst>
              <a:ext uri="{FF2B5EF4-FFF2-40B4-BE49-F238E27FC236}">
                <a16:creationId xmlns:a16="http://schemas.microsoft.com/office/drawing/2014/main" xmlns="" id="{7DF7FFF4-E13F-4F1D-AB70-B1D4C4FB2644}"/>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233228" y="4549835"/>
            <a:ext cx="1507582" cy="1507582"/>
          </a:xfrm>
          <a:prstGeom prst="rect">
            <a:avLst/>
          </a:prstGeom>
        </p:spPr>
      </p:pic>
      <p:pic>
        <p:nvPicPr>
          <p:cNvPr id="8" name="図 7" descr="図形 が含まれている画像&#10;&#10;自動的に生成された説明">
            <a:extLst>
              <a:ext uri="{FF2B5EF4-FFF2-40B4-BE49-F238E27FC236}">
                <a16:creationId xmlns:a16="http://schemas.microsoft.com/office/drawing/2014/main" xmlns="" id="{A86EAF2A-18C0-416F-9807-DF75EF009492}"/>
              </a:ext>
            </a:extLst>
          </p:cNvPr>
          <p:cNvPicPr>
            <a:picLocks noChangeAspect="1"/>
          </p:cNvPicPr>
          <p:nvPr/>
        </p:nvPicPr>
        <p:blipFill rotWithShape="1">
          <a:blip r:embed="rId5">
            <a:extLst>
              <a:ext uri="{28A0092B-C50C-407E-A947-70E740481C1C}">
                <a14:useLocalDpi xmlns:a14="http://schemas.microsoft.com/office/drawing/2010/main" val="0"/>
              </a:ext>
            </a:extLst>
          </a:blip>
          <a:srcRect t="555"/>
          <a:stretch/>
        </p:blipFill>
        <p:spPr>
          <a:xfrm>
            <a:off x="396240" y="6057417"/>
            <a:ext cx="6073140" cy="3779572"/>
          </a:xfrm>
          <a:prstGeom prst="rect">
            <a:avLst/>
          </a:prstGeom>
        </p:spPr>
      </p:pic>
    </p:spTree>
    <p:extLst>
      <p:ext uri="{BB962C8B-B14F-4D97-AF65-F5344CB8AC3E}">
        <p14:creationId xmlns:p14="http://schemas.microsoft.com/office/powerpoint/2010/main" val="4273241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xmlns="" id="{B734BA07-93A4-4308-B153-40D702DBF447}"/>
              </a:ext>
            </a:extLst>
          </p:cNvPr>
          <p:cNvSpPr/>
          <p:nvPr/>
        </p:nvSpPr>
        <p:spPr>
          <a:xfrm>
            <a:off x="0" y="107424"/>
            <a:ext cx="6858000" cy="830997"/>
          </a:xfrm>
          <a:prstGeom prst="rect">
            <a:avLst/>
          </a:prstGeom>
        </p:spPr>
        <p:txBody>
          <a:bodyPr wrap="square">
            <a:spAutoFit/>
          </a:bodyPr>
          <a:lstStyle/>
          <a:p>
            <a:pPr algn="ctr"/>
            <a:r>
              <a:rPr lang="ja-JP" altLang="en-US" sz="2400" b="1" dirty="0">
                <a:solidFill>
                  <a:srgbClr val="FF0000"/>
                </a:solidFill>
              </a:rPr>
              <a:t>パシフィックネーションズカップ日本ラウンド　</a:t>
            </a:r>
          </a:p>
          <a:p>
            <a:pPr algn="ctr"/>
            <a:r>
              <a:rPr lang="ja-JP" altLang="en-US" sz="2400" b="1" dirty="0">
                <a:solidFill>
                  <a:srgbClr val="FF0000"/>
                </a:solidFill>
              </a:rPr>
              <a:t>日本対フィジー</a:t>
            </a:r>
          </a:p>
        </p:txBody>
      </p:sp>
      <p:sp>
        <p:nvSpPr>
          <p:cNvPr id="6" name="正方形/長方形 5">
            <a:extLst>
              <a:ext uri="{FF2B5EF4-FFF2-40B4-BE49-F238E27FC236}">
                <a16:creationId xmlns:a16="http://schemas.microsoft.com/office/drawing/2014/main" xmlns="" id="{A328280C-9F6B-4F71-9C6F-533310356124}"/>
              </a:ext>
            </a:extLst>
          </p:cNvPr>
          <p:cNvSpPr/>
          <p:nvPr/>
        </p:nvSpPr>
        <p:spPr>
          <a:xfrm>
            <a:off x="0" y="1035431"/>
            <a:ext cx="6858000" cy="369332"/>
          </a:xfrm>
          <a:prstGeom prst="rect">
            <a:avLst/>
          </a:prstGeom>
        </p:spPr>
        <p:txBody>
          <a:bodyPr wrap="square">
            <a:spAutoFit/>
          </a:bodyPr>
          <a:lstStyle/>
          <a:p>
            <a:r>
              <a:rPr lang="en-US" altLang="ja-JP" b="1" dirty="0">
                <a:solidFill>
                  <a:srgbClr val="000000"/>
                </a:solidFill>
              </a:rPr>
              <a:t>【</a:t>
            </a:r>
            <a:r>
              <a:rPr lang="ja-JP" altLang="en-US" b="1" dirty="0">
                <a:solidFill>
                  <a:srgbClr val="000000"/>
                </a:solidFill>
              </a:rPr>
              <a:t>ワールドラグビーパシフィックネーションズカップについて</a:t>
            </a:r>
            <a:r>
              <a:rPr lang="en-US" altLang="ja-JP" b="1" dirty="0">
                <a:solidFill>
                  <a:srgbClr val="000000"/>
                </a:solidFill>
              </a:rPr>
              <a:t>】</a:t>
            </a:r>
            <a:endParaRPr lang="ja-JP" altLang="en-US" dirty="0"/>
          </a:p>
        </p:txBody>
      </p:sp>
      <p:sp>
        <p:nvSpPr>
          <p:cNvPr id="7" name="正方形/長方形 6">
            <a:extLst>
              <a:ext uri="{FF2B5EF4-FFF2-40B4-BE49-F238E27FC236}">
                <a16:creationId xmlns:a16="http://schemas.microsoft.com/office/drawing/2014/main" xmlns="" id="{7A287B8A-14C9-43C1-8E7C-0674F65C9366}"/>
              </a:ext>
            </a:extLst>
          </p:cNvPr>
          <p:cNvSpPr/>
          <p:nvPr/>
        </p:nvSpPr>
        <p:spPr>
          <a:xfrm>
            <a:off x="1" y="1496049"/>
            <a:ext cx="6857999" cy="1077218"/>
          </a:xfrm>
          <a:prstGeom prst="rect">
            <a:avLst/>
          </a:prstGeom>
        </p:spPr>
        <p:txBody>
          <a:bodyPr wrap="square">
            <a:spAutoFit/>
          </a:bodyPr>
          <a:lstStyle/>
          <a:p>
            <a:r>
              <a:rPr lang="ja-JP" altLang="en-US" sz="1600" dirty="0"/>
              <a:t>・環太平洋の世界ランキング第２グループ（ティア</a:t>
            </a:r>
            <a:r>
              <a:rPr lang="en-US" altLang="ja-JP" sz="1600" dirty="0"/>
              <a:t>2</a:t>
            </a:r>
            <a:r>
              <a:rPr lang="ja-JP" altLang="en-US" sz="1600" dirty="0"/>
              <a:t>）を強化し、トップ国との格差を縮める目的で設立された大会。</a:t>
            </a:r>
          </a:p>
          <a:p>
            <a:r>
              <a:rPr lang="en-US" altLang="ja-JP" sz="1600" dirty="0">
                <a:solidFill>
                  <a:srgbClr val="000000"/>
                </a:solidFill>
              </a:rPr>
              <a:t>※</a:t>
            </a:r>
            <a:r>
              <a:rPr lang="ja-JP" altLang="en-US" sz="1600" dirty="0"/>
              <a:t>ティア</a:t>
            </a:r>
            <a:r>
              <a:rPr lang="en-US" altLang="ja-JP" sz="1600" dirty="0"/>
              <a:t>2</a:t>
            </a:r>
            <a:r>
              <a:rPr lang="ja-JP" altLang="en-US" sz="1600" dirty="0"/>
              <a:t>（フィジー・サモア・トンガ・米国・カナダ・ジョージア・ルーマニア・ナミビア・ウルグアイ・日本）</a:t>
            </a:r>
            <a:endParaRPr lang="ja-JP" altLang="en-US" sz="1600" dirty="0">
              <a:effectLst/>
            </a:endParaRPr>
          </a:p>
        </p:txBody>
      </p:sp>
      <p:sp>
        <p:nvSpPr>
          <p:cNvPr id="8" name="正方形/長方形 7">
            <a:extLst>
              <a:ext uri="{FF2B5EF4-FFF2-40B4-BE49-F238E27FC236}">
                <a16:creationId xmlns:a16="http://schemas.microsoft.com/office/drawing/2014/main" xmlns="" id="{43B685FD-CDAF-4C00-B75B-B2ACCFF1D423}"/>
              </a:ext>
            </a:extLst>
          </p:cNvPr>
          <p:cNvSpPr/>
          <p:nvPr/>
        </p:nvSpPr>
        <p:spPr>
          <a:xfrm>
            <a:off x="1" y="2656236"/>
            <a:ext cx="6857999" cy="2339102"/>
          </a:xfrm>
          <a:prstGeom prst="rect">
            <a:avLst/>
          </a:prstGeom>
        </p:spPr>
        <p:txBody>
          <a:bodyPr wrap="square">
            <a:spAutoFit/>
          </a:bodyPr>
          <a:lstStyle/>
          <a:p>
            <a:r>
              <a:rPr lang="ja-JP" altLang="en-US" b="1" dirty="0">
                <a:solidFill>
                  <a:srgbClr val="000000"/>
                </a:solidFill>
              </a:rPr>
              <a:t>◆試合結果◆</a:t>
            </a:r>
            <a:endParaRPr lang="ja-JP" altLang="en-US" b="1" dirty="0"/>
          </a:p>
          <a:p>
            <a:r>
              <a:rPr lang="ja-JP" altLang="en-US" sz="1600" dirty="0"/>
              <a:t>２０１９年７月２７日（土）に釜石鵜住居スタジアムにおいて、初めて日本代表対フィジー代表の国際試合が行われ、県内外からスタジアムに訪れた約</a:t>
            </a:r>
            <a:r>
              <a:rPr lang="en-US" altLang="ja-JP" sz="1600" dirty="0"/>
              <a:t>13,000</a:t>
            </a:r>
            <a:r>
              <a:rPr lang="ja-JP" altLang="en-US" sz="1600" dirty="0"/>
              <a:t>人の観客は、両チームの闘志溢れるプレーを目の当たりにし、大いに盛り上がった。</a:t>
            </a:r>
          </a:p>
          <a:p>
            <a:r>
              <a:rPr lang="ja-JP" altLang="en-US" sz="1600" dirty="0"/>
              <a:t>（</a:t>
            </a:r>
            <a:r>
              <a:rPr lang="en-US" altLang="ja-JP" sz="1600" dirty="0"/>
              <a:t>1</a:t>
            </a:r>
            <a:r>
              <a:rPr lang="ja-JP" altLang="en-US" sz="1600" dirty="0"/>
              <a:t>）試合概要</a:t>
            </a:r>
          </a:p>
          <a:p>
            <a:r>
              <a:rPr lang="ja-JP" altLang="en-US" sz="1600" dirty="0"/>
              <a:t>試合日時：</a:t>
            </a:r>
            <a:r>
              <a:rPr lang="en-US" altLang="ja-JP" sz="1600" dirty="0"/>
              <a:t>7</a:t>
            </a:r>
            <a:r>
              <a:rPr lang="ja-JP" altLang="en-US" sz="1600" dirty="0"/>
              <a:t>月</a:t>
            </a:r>
            <a:r>
              <a:rPr lang="en-US" altLang="ja-JP" sz="1600" dirty="0"/>
              <a:t>27</a:t>
            </a:r>
            <a:r>
              <a:rPr lang="ja-JP" altLang="en-US" sz="1600" dirty="0"/>
              <a:t>日（土）　</a:t>
            </a:r>
            <a:r>
              <a:rPr lang="en-US" altLang="ja-JP" sz="1600" dirty="0"/>
              <a:t>14</a:t>
            </a:r>
            <a:r>
              <a:rPr lang="ja-JP" altLang="en-US" sz="1600" dirty="0"/>
              <a:t>時</a:t>
            </a:r>
            <a:r>
              <a:rPr lang="en-US" altLang="ja-JP" sz="1600" dirty="0"/>
              <a:t>50</a:t>
            </a:r>
            <a:r>
              <a:rPr lang="ja-JP" altLang="en-US" sz="1600" dirty="0"/>
              <a:t>分キックオフ</a:t>
            </a:r>
          </a:p>
          <a:p>
            <a:r>
              <a:rPr lang="ja-JP" altLang="en-US" sz="1600" dirty="0"/>
              <a:t>試合結果：日本代表　３４　対　２１　フィジー代表</a:t>
            </a:r>
          </a:p>
          <a:p>
            <a:r>
              <a:rPr lang="ja-JP" altLang="en-US" sz="1600" dirty="0"/>
              <a:t>入場者数：</a:t>
            </a:r>
            <a:r>
              <a:rPr lang="en-US" altLang="ja-JP" sz="1600" dirty="0"/>
              <a:t>13,135</a:t>
            </a:r>
            <a:r>
              <a:rPr lang="ja-JP" altLang="en-US" sz="1600" dirty="0"/>
              <a:t>人</a:t>
            </a:r>
            <a:endParaRPr lang="ja-JP" altLang="en-US" sz="1600" dirty="0">
              <a:effectLst/>
            </a:endParaRPr>
          </a:p>
        </p:txBody>
      </p:sp>
      <p:sp>
        <p:nvSpPr>
          <p:cNvPr id="9" name="正方形/長方形 8">
            <a:extLst>
              <a:ext uri="{FF2B5EF4-FFF2-40B4-BE49-F238E27FC236}">
                <a16:creationId xmlns:a16="http://schemas.microsoft.com/office/drawing/2014/main" xmlns="" id="{0C6C3E9D-AE2F-4A9E-9A23-BD06A5F139F4}"/>
              </a:ext>
            </a:extLst>
          </p:cNvPr>
          <p:cNvSpPr/>
          <p:nvPr/>
        </p:nvSpPr>
        <p:spPr>
          <a:xfrm>
            <a:off x="-198011" y="5147306"/>
            <a:ext cx="3302507" cy="369332"/>
          </a:xfrm>
          <a:prstGeom prst="rect">
            <a:avLst/>
          </a:prstGeom>
        </p:spPr>
        <p:txBody>
          <a:bodyPr wrap="none">
            <a:spAutoFit/>
          </a:bodyPr>
          <a:lstStyle/>
          <a:p>
            <a:r>
              <a:rPr lang="ja-JP" altLang="en-US" b="1" dirty="0"/>
              <a:t>（</a:t>
            </a:r>
            <a:r>
              <a:rPr lang="en-US" altLang="ja-JP" b="1" dirty="0"/>
              <a:t>2</a:t>
            </a:r>
            <a:r>
              <a:rPr lang="ja-JP" altLang="en-US" b="1" dirty="0"/>
              <a:t>）当日のスタジアムの様子</a:t>
            </a:r>
          </a:p>
        </p:txBody>
      </p:sp>
      <p:pic>
        <p:nvPicPr>
          <p:cNvPr id="12" name="図 11">
            <a:extLst>
              <a:ext uri="{FF2B5EF4-FFF2-40B4-BE49-F238E27FC236}">
                <a16:creationId xmlns:a16="http://schemas.microsoft.com/office/drawing/2014/main" xmlns="" id="{A85CEF15-03A4-4EC3-B0C3-B47F59894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87" y="5744412"/>
            <a:ext cx="2941210" cy="1960807"/>
          </a:xfrm>
          <a:prstGeom prst="rect">
            <a:avLst/>
          </a:prstGeom>
        </p:spPr>
      </p:pic>
      <p:pic>
        <p:nvPicPr>
          <p:cNvPr id="14" name="図 13">
            <a:extLst>
              <a:ext uri="{FF2B5EF4-FFF2-40B4-BE49-F238E27FC236}">
                <a16:creationId xmlns:a16="http://schemas.microsoft.com/office/drawing/2014/main" xmlns="" id="{0DE920A4-BBF9-4AEC-B51F-8B7A237993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117" y="5742381"/>
            <a:ext cx="2944257" cy="1962838"/>
          </a:xfrm>
          <a:prstGeom prst="rect">
            <a:avLst/>
          </a:prstGeom>
        </p:spPr>
      </p:pic>
      <p:pic>
        <p:nvPicPr>
          <p:cNvPr id="16" name="図 15" descr="草の上に立っている選手たちと観客&#10;&#10;自動的に生成された説明">
            <a:extLst>
              <a:ext uri="{FF2B5EF4-FFF2-40B4-BE49-F238E27FC236}">
                <a16:creationId xmlns:a16="http://schemas.microsoft.com/office/drawing/2014/main" xmlns="" id="{24B89132-A825-473A-A80B-65DFB6C028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87" y="7837770"/>
            <a:ext cx="2941209" cy="1960806"/>
          </a:xfrm>
          <a:prstGeom prst="rect">
            <a:avLst/>
          </a:prstGeom>
        </p:spPr>
      </p:pic>
      <p:pic>
        <p:nvPicPr>
          <p:cNvPr id="18" name="図 17">
            <a:extLst>
              <a:ext uri="{FF2B5EF4-FFF2-40B4-BE49-F238E27FC236}">
                <a16:creationId xmlns:a16="http://schemas.microsoft.com/office/drawing/2014/main" xmlns="" id="{ECA082DF-5591-4888-A56C-4BBAC7E5A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9117" y="7835738"/>
            <a:ext cx="2944257" cy="1962838"/>
          </a:xfrm>
          <a:prstGeom prst="rect">
            <a:avLst/>
          </a:prstGeom>
        </p:spPr>
      </p:pic>
    </p:spTree>
    <p:extLst>
      <p:ext uri="{BB962C8B-B14F-4D97-AF65-F5344CB8AC3E}">
        <p14:creationId xmlns:p14="http://schemas.microsoft.com/office/powerpoint/2010/main" val="1056965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xmlns="" id="{7E17246C-FA29-414A-A9D2-EA94C78093DD}"/>
              </a:ext>
            </a:extLst>
          </p:cNvPr>
          <p:cNvSpPr/>
          <p:nvPr/>
        </p:nvSpPr>
        <p:spPr>
          <a:xfrm>
            <a:off x="0" y="131606"/>
            <a:ext cx="6858000" cy="830997"/>
          </a:xfrm>
          <a:prstGeom prst="rect">
            <a:avLst/>
          </a:prstGeom>
        </p:spPr>
        <p:txBody>
          <a:bodyPr wrap="square">
            <a:spAutoFit/>
          </a:bodyPr>
          <a:lstStyle/>
          <a:p>
            <a:pPr algn="ctr"/>
            <a:r>
              <a:rPr lang="ja-JP" altLang="en-US" sz="2400" b="1" dirty="0">
                <a:solidFill>
                  <a:srgbClr val="FF0000"/>
                </a:solidFill>
              </a:rPr>
              <a:t>ラグビーワールドカップ</a:t>
            </a:r>
            <a:r>
              <a:rPr lang="en-US" altLang="ja-JP" sz="2400" b="1" dirty="0">
                <a:solidFill>
                  <a:srgbClr val="FF0000"/>
                </a:solidFill>
              </a:rPr>
              <a:t>2019</a:t>
            </a:r>
            <a:r>
              <a:rPr lang="ja-JP" altLang="en-US" sz="2400" b="1" dirty="0">
                <a:solidFill>
                  <a:srgbClr val="FF0000"/>
                </a:solidFill>
              </a:rPr>
              <a:t>日本大会　</a:t>
            </a:r>
            <a:endParaRPr lang="en-US" altLang="ja-JP" sz="2400" b="1" dirty="0">
              <a:solidFill>
                <a:srgbClr val="FF0000"/>
              </a:solidFill>
            </a:endParaRPr>
          </a:p>
          <a:p>
            <a:pPr algn="ctr"/>
            <a:r>
              <a:rPr lang="ja-JP" altLang="en-US" sz="2400" b="1" dirty="0">
                <a:solidFill>
                  <a:srgbClr val="FF0000"/>
                </a:solidFill>
              </a:rPr>
              <a:t>フィジー対ウルグアイ</a:t>
            </a:r>
          </a:p>
        </p:txBody>
      </p:sp>
      <p:sp>
        <p:nvSpPr>
          <p:cNvPr id="5" name="正方形/長方形 4">
            <a:extLst>
              <a:ext uri="{FF2B5EF4-FFF2-40B4-BE49-F238E27FC236}">
                <a16:creationId xmlns:a16="http://schemas.microsoft.com/office/drawing/2014/main" xmlns="" id="{8F71D44D-9A2E-46BA-98F0-098ED9133356}"/>
              </a:ext>
            </a:extLst>
          </p:cNvPr>
          <p:cNvSpPr/>
          <p:nvPr/>
        </p:nvSpPr>
        <p:spPr>
          <a:xfrm>
            <a:off x="1" y="886174"/>
            <a:ext cx="6857999" cy="2831544"/>
          </a:xfrm>
          <a:prstGeom prst="rect">
            <a:avLst/>
          </a:prstGeom>
        </p:spPr>
        <p:txBody>
          <a:bodyPr wrap="square">
            <a:spAutoFit/>
          </a:bodyPr>
          <a:lstStyle/>
          <a:p>
            <a:r>
              <a:rPr lang="ja-JP" altLang="en-US" b="1" dirty="0"/>
              <a:t>◆試合結果◆</a:t>
            </a:r>
          </a:p>
          <a:p>
            <a:r>
              <a:rPr lang="ja-JP" altLang="en-US" sz="1600" dirty="0"/>
              <a:t>日時：</a:t>
            </a:r>
            <a:r>
              <a:rPr lang="en-US" altLang="ja-JP" sz="1600" dirty="0"/>
              <a:t>2019</a:t>
            </a:r>
            <a:r>
              <a:rPr lang="ja-JP" altLang="en-US" sz="1600" dirty="0"/>
              <a:t>年</a:t>
            </a:r>
            <a:r>
              <a:rPr lang="en-US" altLang="ja-JP" sz="1600" dirty="0"/>
              <a:t>9</a:t>
            </a:r>
            <a:r>
              <a:rPr lang="ja-JP" altLang="en-US" sz="1600" dirty="0"/>
              <a:t>月</a:t>
            </a:r>
            <a:r>
              <a:rPr lang="en-US" altLang="ja-JP" sz="1600" dirty="0"/>
              <a:t>25</a:t>
            </a:r>
            <a:r>
              <a:rPr lang="ja-JP" altLang="en-US" sz="1600" dirty="0"/>
              <a:t>日（水）</a:t>
            </a:r>
            <a:r>
              <a:rPr lang="en-US" altLang="ja-JP" sz="1600" dirty="0"/>
              <a:t>14</a:t>
            </a:r>
            <a:r>
              <a:rPr lang="ja-JP" altLang="en-US" sz="1600" dirty="0"/>
              <a:t>時</a:t>
            </a:r>
            <a:r>
              <a:rPr lang="en-US" altLang="ja-JP" sz="1600" dirty="0"/>
              <a:t>15</a:t>
            </a:r>
            <a:r>
              <a:rPr lang="ja-JP" altLang="en-US" sz="1600" dirty="0"/>
              <a:t>分　キックオフ</a:t>
            </a:r>
          </a:p>
          <a:p>
            <a:r>
              <a:rPr lang="ja-JP" altLang="en-US" sz="1600" dirty="0"/>
              <a:t>試合結果：フィジー代表　</a:t>
            </a:r>
            <a:r>
              <a:rPr lang="en-US" altLang="ja-JP" sz="1600" dirty="0"/>
              <a:t>27</a:t>
            </a:r>
            <a:r>
              <a:rPr lang="ja-JP" altLang="en-US" sz="1600" dirty="0"/>
              <a:t>　対　</a:t>
            </a:r>
            <a:r>
              <a:rPr lang="en-US" altLang="ja-JP" sz="1600" dirty="0"/>
              <a:t>30</a:t>
            </a:r>
            <a:r>
              <a:rPr lang="ja-JP" altLang="en-US" sz="1600" dirty="0"/>
              <a:t>　ウルグアイ代表</a:t>
            </a:r>
          </a:p>
          <a:p>
            <a:r>
              <a:rPr lang="ja-JP" altLang="en-US" sz="1600" dirty="0"/>
              <a:t>入場者数：</a:t>
            </a:r>
            <a:r>
              <a:rPr lang="en-US" altLang="ja-JP" sz="1600" dirty="0"/>
              <a:t>14,025</a:t>
            </a:r>
            <a:r>
              <a:rPr lang="ja-JP" altLang="en-US" sz="1600" dirty="0"/>
              <a:t>人</a:t>
            </a:r>
          </a:p>
          <a:p>
            <a:r>
              <a:rPr lang="ja-JP" altLang="en-US" sz="1600" dirty="0"/>
              <a:t>世界ランク</a:t>
            </a:r>
            <a:r>
              <a:rPr lang="en-US" altLang="ja-JP" sz="1600" dirty="0"/>
              <a:t>10</a:t>
            </a:r>
            <a:r>
              <a:rPr lang="ja-JP" altLang="en-US" sz="1600" dirty="0"/>
              <a:t>位のフィジーと世界ランク</a:t>
            </a:r>
            <a:r>
              <a:rPr lang="en-US" altLang="ja-JP" sz="1600" dirty="0"/>
              <a:t>19</a:t>
            </a:r>
            <a:r>
              <a:rPr lang="ja-JP" altLang="en-US" sz="1600" dirty="0"/>
              <a:t>位のウルグアイが対戦。前評判では、フィジー代表が優勢と言われていたが、試合序盤から両チームが闘志溢れるプレーを見せ、譲らない展開に。試合終盤にウルグアイ代表のバチェシ選手が、この日</a:t>
            </a:r>
            <a:r>
              <a:rPr lang="en-US" altLang="ja-JP" sz="1600" dirty="0"/>
              <a:t>6</a:t>
            </a:r>
            <a:r>
              <a:rPr lang="ja-JP" altLang="en-US" sz="1600" dirty="0"/>
              <a:t>本目となるキックで値千金のゴールを決めてリードを広げ、終了間際にフィジー代表にトライを許すも、</a:t>
            </a:r>
            <a:r>
              <a:rPr lang="en-US" altLang="ja-JP" sz="1600" dirty="0"/>
              <a:t>30</a:t>
            </a:r>
            <a:r>
              <a:rPr lang="ja-JP" altLang="en-US" sz="1600" dirty="0"/>
              <a:t>対</a:t>
            </a:r>
            <a:r>
              <a:rPr lang="en-US" altLang="ja-JP" sz="1600" dirty="0"/>
              <a:t>27</a:t>
            </a:r>
            <a:r>
              <a:rPr lang="ja-JP" altLang="en-US" sz="1600" dirty="0"/>
              <a:t>で逃げ切り、歴史的な勝利となり、歴史的な試合を目の当たりにした観客達も大いに盛り上がった。</a:t>
            </a:r>
            <a:endParaRPr lang="ja-JP" altLang="en-US" sz="1600" dirty="0">
              <a:effectLst/>
            </a:endParaRPr>
          </a:p>
        </p:txBody>
      </p:sp>
      <p:pic>
        <p:nvPicPr>
          <p:cNvPr id="7" name="図 6">
            <a:extLst>
              <a:ext uri="{FF2B5EF4-FFF2-40B4-BE49-F238E27FC236}">
                <a16:creationId xmlns:a16="http://schemas.microsoft.com/office/drawing/2014/main" xmlns="" id="{CC73FCB0-0E54-4BEF-AEC2-7E679E25AB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283" y="6005674"/>
            <a:ext cx="2798883" cy="1865922"/>
          </a:xfrm>
          <a:prstGeom prst="rect">
            <a:avLst/>
          </a:prstGeom>
        </p:spPr>
      </p:pic>
      <p:pic>
        <p:nvPicPr>
          <p:cNvPr id="11" name="図 10">
            <a:extLst>
              <a:ext uri="{FF2B5EF4-FFF2-40B4-BE49-F238E27FC236}">
                <a16:creationId xmlns:a16="http://schemas.microsoft.com/office/drawing/2014/main" xmlns="" id="{A79984C8-5671-4774-849F-3DA090E33C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7658" y="6005674"/>
            <a:ext cx="2798883" cy="1865922"/>
          </a:xfrm>
          <a:prstGeom prst="rect">
            <a:avLst/>
          </a:prstGeom>
        </p:spPr>
      </p:pic>
      <p:sp>
        <p:nvSpPr>
          <p:cNvPr id="15" name="正方形/長方形 14">
            <a:extLst>
              <a:ext uri="{FF2B5EF4-FFF2-40B4-BE49-F238E27FC236}">
                <a16:creationId xmlns:a16="http://schemas.microsoft.com/office/drawing/2014/main" xmlns="" id="{DE8DC5D0-4592-4071-A8EB-01CD7970860B}"/>
              </a:ext>
            </a:extLst>
          </p:cNvPr>
          <p:cNvSpPr/>
          <p:nvPr/>
        </p:nvSpPr>
        <p:spPr>
          <a:xfrm>
            <a:off x="0" y="3666572"/>
            <a:ext cx="6857998" cy="2339102"/>
          </a:xfrm>
          <a:prstGeom prst="rect">
            <a:avLst/>
          </a:prstGeom>
        </p:spPr>
        <p:txBody>
          <a:bodyPr wrap="square">
            <a:spAutoFit/>
          </a:bodyPr>
          <a:lstStyle/>
          <a:p>
            <a:r>
              <a:rPr lang="ja-JP" altLang="en-US" b="1" dirty="0"/>
              <a:t>◆当日のスタジアムの様子◆</a:t>
            </a:r>
          </a:p>
          <a:p>
            <a:r>
              <a:rPr lang="ja-JP" altLang="en-US" sz="1600" dirty="0"/>
              <a:t>当日は、試合前に様々なイベントが行われ、スタジアムではこども達による復興支援への感謝のビッグフラグの掲出と、釜石市内の全小中学校の児童・生徒（</a:t>
            </a:r>
            <a:r>
              <a:rPr lang="en-US" altLang="ja-JP" sz="1600" dirty="0"/>
              <a:t>14</a:t>
            </a:r>
            <a:r>
              <a:rPr lang="ja-JP" altLang="en-US" sz="1600" dirty="0"/>
              <a:t>校</a:t>
            </a:r>
            <a:r>
              <a:rPr lang="en-US" altLang="ja-JP" sz="1600" dirty="0"/>
              <a:t>2,228</a:t>
            </a:r>
            <a:r>
              <a:rPr lang="ja-JP" altLang="en-US" sz="1600" dirty="0"/>
              <a:t>人）による「ありがとうの手紙」の合唱の披露などにより、国内外から来場した約</a:t>
            </a:r>
            <a:r>
              <a:rPr lang="en-US" altLang="ja-JP" sz="1600" dirty="0"/>
              <a:t>14,000</a:t>
            </a:r>
            <a:r>
              <a:rPr lang="ja-JP" altLang="en-US" sz="1600" dirty="0"/>
              <a:t>人の観客と各種メディアを通じた発信により、復興支援への感謝と復興に力強く取り組む姿を国内外に発信した。また、試合直前にはブルーインパルスの展示飛行や選手入場後に東日本大震災で亡くなられた方々への黙祷を選手・観客全員で行った。</a:t>
            </a:r>
            <a:endParaRPr lang="ja-JP" altLang="en-US" sz="1600" dirty="0">
              <a:effectLst/>
            </a:endParaRPr>
          </a:p>
        </p:txBody>
      </p:sp>
      <p:pic>
        <p:nvPicPr>
          <p:cNvPr id="17" name="図 16" descr="草の上にいる選手たちと観客&#10;&#10;自動的に生成された説明">
            <a:extLst>
              <a:ext uri="{FF2B5EF4-FFF2-40B4-BE49-F238E27FC236}">
                <a16:creationId xmlns:a16="http://schemas.microsoft.com/office/drawing/2014/main" xmlns="" id="{9F4DA4B8-0170-4287-9A6C-6930967855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283" y="7949782"/>
            <a:ext cx="2798883" cy="1865922"/>
          </a:xfrm>
          <a:prstGeom prst="rect">
            <a:avLst/>
          </a:prstGeom>
        </p:spPr>
      </p:pic>
      <p:pic>
        <p:nvPicPr>
          <p:cNvPr id="19" name="図 18">
            <a:extLst>
              <a:ext uri="{FF2B5EF4-FFF2-40B4-BE49-F238E27FC236}">
                <a16:creationId xmlns:a16="http://schemas.microsoft.com/office/drawing/2014/main" xmlns="" id="{92883200-3F18-4A70-A7CE-AEB7573BA7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7658" y="7949782"/>
            <a:ext cx="2798883" cy="1865922"/>
          </a:xfrm>
          <a:prstGeom prst="rect">
            <a:avLst/>
          </a:prstGeom>
        </p:spPr>
      </p:pic>
    </p:spTree>
    <p:extLst>
      <p:ext uri="{BB962C8B-B14F-4D97-AF65-F5344CB8AC3E}">
        <p14:creationId xmlns:p14="http://schemas.microsoft.com/office/powerpoint/2010/main" val="398783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xmlns="" id="{F7681111-B27D-6848-A916-D818AEBABC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707" y="827365"/>
            <a:ext cx="12771463" cy="9078636"/>
          </a:xfrm>
          <a:prstGeom prst="rect">
            <a:avLst/>
          </a:prstGeom>
        </p:spPr>
      </p:pic>
      <p:pic>
        <p:nvPicPr>
          <p:cNvPr id="5" name="図 4" descr="建物, スタジアム が含まれている画像&#10;&#10;自動的に生成された説明">
            <a:extLst>
              <a:ext uri="{FF2B5EF4-FFF2-40B4-BE49-F238E27FC236}">
                <a16:creationId xmlns:a16="http://schemas.microsoft.com/office/drawing/2014/main" xmlns="" id="{7B0C24F3-1B18-4B01-B369-61E364A261A7}"/>
              </a:ext>
            </a:extLst>
          </p:cNvPr>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249704" y="151399"/>
            <a:ext cx="6389590" cy="4695761"/>
          </a:xfrm>
          <a:prstGeom prst="rect">
            <a:avLst/>
          </a:prstGeom>
        </p:spPr>
      </p:pic>
      <p:pic>
        <p:nvPicPr>
          <p:cNvPr id="6" name="図 5">
            <a:extLst>
              <a:ext uri="{FF2B5EF4-FFF2-40B4-BE49-F238E27FC236}">
                <a16:creationId xmlns:a16="http://schemas.microsoft.com/office/drawing/2014/main" xmlns="" id="{661EE888-F51B-40E8-BF8C-8C31AFAC1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864" y="151401"/>
            <a:ext cx="6462271" cy="1150458"/>
          </a:xfrm>
          <a:prstGeom prst="rect">
            <a:avLst/>
          </a:prstGeom>
          <a:solidFill>
            <a:schemeClr val="bg1">
              <a:alpha val="67000"/>
            </a:schemeClr>
          </a:solidFill>
        </p:spPr>
      </p:pic>
      <p:sp>
        <p:nvSpPr>
          <p:cNvPr id="2" name="テキスト ボックス 1">
            <a:extLst>
              <a:ext uri="{FF2B5EF4-FFF2-40B4-BE49-F238E27FC236}">
                <a16:creationId xmlns:a16="http://schemas.microsoft.com/office/drawing/2014/main" xmlns="" id="{F1DD239A-7ADF-4B2D-AAA7-BAE70C124A8E}"/>
              </a:ext>
            </a:extLst>
          </p:cNvPr>
          <p:cNvSpPr txBox="1"/>
          <p:nvPr/>
        </p:nvSpPr>
        <p:spPr>
          <a:xfrm>
            <a:off x="197865" y="4830339"/>
            <a:ext cx="2344614" cy="2246769"/>
          </a:xfrm>
          <a:prstGeom prst="rect">
            <a:avLst/>
          </a:prstGeom>
          <a:solidFill>
            <a:schemeClr val="bg1"/>
          </a:solidFill>
        </p:spPr>
        <p:txBody>
          <a:bodyPr wrap="square" rtlCol="0">
            <a:spAutoFit/>
          </a:bodyPr>
          <a:lstStyle/>
          <a:p>
            <a:r>
              <a:rPr kumimoji="1" lang="ja-JP" altLang="en-US" sz="700" b="1" dirty="0"/>
              <a:t>鵜住居運動公園・釜石鵜住居復興スタジアム整備概要</a:t>
            </a:r>
            <a:endParaRPr kumimoji="1" lang="en-US" altLang="ja-JP" sz="700" b="1" dirty="0"/>
          </a:p>
          <a:p>
            <a:r>
              <a:rPr kumimoji="1" lang="ja-JP" altLang="en-US" sz="700" dirty="0"/>
              <a:t>・収容人数　</a:t>
            </a:r>
            <a:r>
              <a:rPr kumimoji="1" lang="en-US" altLang="ja-JP" sz="700" dirty="0"/>
              <a:t>6,000</a:t>
            </a:r>
            <a:r>
              <a:rPr kumimoji="1" lang="ja-JP" altLang="en-US" sz="700"/>
              <a:t>席</a:t>
            </a:r>
            <a:r>
              <a:rPr kumimoji="1" lang="en-US" altLang="ja-JP" sz="700" dirty="0"/>
              <a:t> (RWC2019</a:t>
            </a:r>
            <a:r>
              <a:rPr kumimoji="1" lang="ja-JP" altLang="en-US" sz="700"/>
              <a:t>開催</a:t>
            </a:r>
            <a:r>
              <a:rPr kumimoji="1" lang="ja-JP" altLang="en-US" sz="700" dirty="0"/>
              <a:t>時約</a:t>
            </a:r>
            <a:r>
              <a:rPr kumimoji="1" lang="en-US" altLang="ja-JP" sz="700" dirty="0"/>
              <a:t>16,000</a:t>
            </a:r>
            <a:r>
              <a:rPr kumimoji="1" lang="ja-JP" altLang="en-US" sz="700"/>
              <a:t>席</a:t>
            </a:r>
            <a:r>
              <a:rPr kumimoji="1" lang="en-US" altLang="ja-JP" sz="700" dirty="0"/>
              <a:t>)</a:t>
            </a:r>
          </a:p>
          <a:p>
            <a:r>
              <a:rPr kumimoji="1" lang="ja-JP" altLang="en-US" sz="700" dirty="0"/>
              <a:t>・スタジアム整備</a:t>
            </a:r>
            <a:endParaRPr kumimoji="1" lang="en-US" altLang="ja-JP" sz="700" dirty="0"/>
          </a:p>
          <a:p>
            <a:r>
              <a:rPr kumimoji="1" lang="ja-JP" altLang="en-US" sz="700" dirty="0"/>
              <a:t>　管理事務棟：鉄骨造（建築物）地上</a:t>
            </a:r>
            <a:r>
              <a:rPr kumimoji="1" lang="en-US" altLang="ja-JP" sz="700" dirty="0"/>
              <a:t>1</a:t>
            </a:r>
            <a:r>
              <a:rPr kumimoji="1" lang="ja-JP" altLang="en-US" sz="700" dirty="0"/>
              <a:t>階建</a:t>
            </a:r>
            <a:endParaRPr kumimoji="1" lang="en-US" altLang="ja-JP" sz="700" dirty="0"/>
          </a:p>
          <a:p>
            <a:r>
              <a:rPr kumimoji="1" lang="ja-JP" altLang="en-US" sz="700" dirty="0"/>
              <a:t>　　　　　　　床面積</a:t>
            </a:r>
            <a:r>
              <a:rPr kumimoji="1" lang="en-US" altLang="ja-JP" sz="700" dirty="0"/>
              <a:t>58,715</a:t>
            </a:r>
            <a:r>
              <a:rPr kumimoji="1" lang="ja-JP" altLang="en-US" sz="700" dirty="0"/>
              <a:t>㎡</a:t>
            </a:r>
            <a:endParaRPr kumimoji="1" lang="en-US" altLang="ja-JP" sz="700" dirty="0"/>
          </a:p>
          <a:p>
            <a:r>
              <a:rPr kumimoji="1" lang="ja-JP" altLang="en-US" sz="700" dirty="0"/>
              <a:t>　　　　　　　１Ｆ：シャワー室、更衣室、医療室</a:t>
            </a:r>
            <a:endParaRPr kumimoji="1" lang="en-US" altLang="ja-JP" sz="700" dirty="0"/>
          </a:p>
          <a:p>
            <a:r>
              <a:rPr kumimoji="1" lang="ja-JP" altLang="en-US" sz="700" dirty="0"/>
              <a:t>　　　　　　　レフリールーム、トイレ</a:t>
            </a:r>
            <a:endParaRPr kumimoji="1" lang="en-US" altLang="ja-JP" sz="700" dirty="0"/>
          </a:p>
          <a:p>
            <a:r>
              <a:rPr kumimoji="1" lang="ja-JP" altLang="en-US" sz="700" dirty="0"/>
              <a:t>　やぐら棟：鉄骨造　製造面積</a:t>
            </a:r>
            <a:r>
              <a:rPr kumimoji="1" lang="en-US" altLang="ja-JP" sz="700" dirty="0"/>
              <a:t>48,640</a:t>
            </a:r>
            <a:r>
              <a:rPr kumimoji="1" lang="ja-JP" altLang="en-US" sz="700"/>
              <a:t>㎡</a:t>
            </a:r>
            <a:r>
              <a:rPr kumimoji="1" lang="en-US" altLang="ja-JP" sz="700" dirty="0"/>
              <a:t> </a:t>
            </a:r>
            <a:r>
              <a:rPr kumimoji="1" lang="ja-JP" altLang="en-US" sz="700"/>
              <a:t>３階建</a:t>
            </a:r>
            <a:endParaRPr kumimoji="1" lang="en-US" altLang="ja-JP" sz="700" dirty="0"/>
          </a:p>
          <a:p>
            <a:r>
              <a:rPr kumimoji="1" lang="ja-JP" altLang="en-US" sz="700"/>
              <a:t>・駐車場</a:t>
            </a:r>
            <a:r>
              <a:rPr kumimoji="1" lang="ja-JP" altLang="en-US" sz="700" dirty="0"/>
              <a:t>：東側</a:t>
            </a:r>
            <a:r>
              <a:rPr kumimoji="1" lang="en-US" altLang="ja-JP" sz="700" dirty="0"/>
              <a:t>142</a:t>
            </a:r>
            <a:r>
              <a:rPr kumimoji="1" lang="ja-JP" altLang="en-US" sz="700" dirty="0"/>
              <a:t>台、西側</a:t>
            </a:r>
            <a:r>
              <a:rPr kumimoji="1" lang="en-US" altLang="ja-JP" sz="700" dirty="0"/>
              <a:t>102</a:t>
            </a:r>
            <a:r>
              <a:rPr kumimoji="1" lang="ja-JP" altLang="en-US" sz="700" dirty="0"/>
              <a:t>台</a:t>
            </a:r>
            <a:endParaRPr kumimoji="1" lang="en-US" altLang="ja-JP" sz="700" dirty="0"/>
          </a:p>
          <a:p>
            <a:r>
              <a:rPr kumimoji="1" lang="ja-JP" altLang="en-US" sz="700"/>
              <a:t>・屋外</a:t>
            </a:r>
            <a:r>
              <a:rPr kumimoji="1" lang="ja-JP" altLang="en-US" sz="700" dirty="0"/>
              <a:t>トイレ：５箇所</a:t>
            </a:r>
            <a:endParaRPr kumimoji="1" lang="en-US" altLang="ja-JP" sz="700" dirty="0"/>
          </a:p>
          <a:p>
            <a:r>
              <a:rPr kumimoji="1" lang="ja-JP" altLang="en-US" sz="700" dirty="0"/>
              <a:t>・広場整備　　　　敷地面積約</a:t>
            </a:r>
            <a:r>
              <a:rPr kumimoji="1" lang="en-US" altLang="ja-JP" sz="700" dirty="0"/>
              <a:t>90,000</a:t>
            </a:r>
            <a:r>
              <a:rPr kumimoji="1" lang="ja-JP" altLang="en-US" sz="700" dirty="0"/>
              <a:t>㎡</a:t>
            </a:r>
            <a:endParaRPr kumimoji="1" lang="en-US" altLang="ja-JP" sz="700" dirty="0"/>
          </a:p>
          <a:p>
            <a:r>
              <a:rPr kumimoji="1" lang="ja-JP" altLang="en-US" sz="700" dirty="0"/>
              <a:t>・耐震性貯水槽　　１基（</a:t>
            </a:r>
            <a:r>
              <a:rPr kumimoji="1" lang="en-US" altLang="ja-JP" sz="700" dirty="0"/>
              <a:t>100</a:t>
            </a:r>
            <a:r>
              <a:rPr kumimoji="1" lang="ja-JP" altLang="en-US" sz="700" dirty="0"/>
              <a:t>ｔ）</a:t>
            </a:r>
            <a:endParaRPr kumimoji="1" lang="en-US" altLang="ja-JP" sz="700" dirty="0"/>
          </a:p>
          <a:p>
            <a:r>
              <a:rPr kumimoji="1" lang="ja-JP" altLang="en-US" sz="700" dirty="0"/>
              <a:t>・耐震性貯留槽　　１基（</a:t>
            </a:r>
            <a:r>
              <a:rPr kumimoji="1" lang="en-US" altLang="ja-JP" sz="700" dirty="0"/>
              <a:t>120</a:t>
            </a:r>
            <a:r>
              <a:rPr kumimoji="1" lang="ja-JP" altLang="en-US" sz="700" dirty="0"/>
              <a:t>ｔ）</a:t>
            </a:r>
            <a:endParaRPr kumimoji="1" lang="en-US" altLang="ja-JP" sz="700" dirty="0"/>
          </a:p>
          <a:p>
            <a:r>
              <a:rPr kumimoji="1" lang="ja-JP" altLang="en-US" sz="700" dirty="0"/>
              <a:t>・グラウンド整備　メイングラウンド（天然芝）</a:t>
            </a:r>
            <a:endParaRPr kumimoji="1" lang="en-US" altLang="ja-JP" sz="700" dirty="0"/>
          </a:p>
          <a:p>
            <a:r>
              <a:rPr kumimoji="1" lang="ja-JP" altLang="en-US" sz="700" dirty="0"/>
              <a:t>　　　　　　　　　約</a:t>
            </a:r>
            <a:r>
              <a:rPr kumimoji="1" lang="en-US" altLang="ja-JP" sz="700" dirty="0"/>
              <a:t>11,000</a:t>
            </a:r>
            <a:r>
              <a:rPr kumimoji="1" lang="ja-JP" altLang="en-US" sz="700" dirty="0"/>
              <a:t>㎡（約</a:t>
            </a:r>
            <a:r>
              <a:rPr kumimoji="1" lang="en-US" altLang="ja-JP" sz="700" dirty="0"/>
              <a:t>130</a:t>
            </a:r>
            <a:r>
              <a:rPr kumimoji="1" lang="ja-JP" altLang="en-US" sz="700" dirty="0"/>
              <a:t>ｍ</a:t>
            </a:r>
            <a:r>
              <a:rPr kumimoji="1" lang="en-US" altLang="ja-JP" sz="700" dirty="0"/>
              <a:t>×80</a:t>
            </a:r>
            <a:r>
              <a:rPr kumimoji="1" lang="ja-JP" altLang="en-US" sz="700" dirty="0"/>
              <a:t>ｍ）</a:t>
            </a:r>
            <a:endParaRPr kumimoji="1" lang="en-US" altLang="ja-JP" sz="700" dirty="0"/>
          </a:p>
          <a:p>
            <a:r>
              <a:rPr kumimoji="1" lang="ja-JP" altLang="en-US" sz="700" dirty="0"/>
              <a:t>・サブグラウンド　約</a:t>
            </a:r>
            <a:r>
              <a:rPr kumimoji="1" lang="en-US" altLang="ja-JP" sz="700" dirty="0"/>
              <a:t>10,000</a:t>
            </a:r>
            <a:r>
              <a:rPr kumimoji="1" lang="ja-JP" altLang="en-US" sz="700" dirty="0"/>
              <a:t>㎡（約</a:t>
            </a:r>
            <a:r>
              <a:rPr kumimoji="1" lang="en-US" altLang="ja-JP" sz="700" dirty="0"/>
              <a:t>120</a:t>
            </a:r>
            <a:r>
              <a:rPr kumimoji="1" lang="ja-JP" altLang="en-US" sz="700" dirty="0"/>
              <a:t>ｍ</a:t>
            </a:r>
            <a:r>
              <a:rPr kumimoji="1" lang="en-US" altLang="ja-JP" sz="700" dirty="0"/>
              <a:t>×78</a:t>
            </a:r>
            <a:r>
              <a:rPr kumimoji="1" lang="ja-JP" altLang="en-US" sz="700" dirty="0"/>
              <a:t>ｍ）</a:t>
            </a:r>
            <a:endParaRPr kumimoji="1" lang="en-US" altLang="ja-JP" sz="700" dirty="0"/>
          </a:p>
          <a:p>
            <a:r>
              <a:rPr kumimoji="1" lang="ja-JP" altLang="en-US" sz="700" dirty="0"/>
              <a:t>・整備事業費　　　</a:t>
            </a:r>
            <a:r>
              <a:rPr kumimoji="1" lang="en-US" altLang="ja-JP" sz="700" dirty="0"/>
              <a:t>48</a:t>
            </a:r>
            <a:r>
              <a:rPr kumimoji="1" lang="ja-JP" altLang="en-US" sz="700" dirty="0"/>
              <a:t>億</a:t>
            </a:r>
            <a:r>
              <a:rPr kumimoji="1" lang="en-US" altLang="ja-JP" sz="700" dirty="0"/>
              <a:t>7,800</a:t>
            </a:r>
            <a:r>
              <a:rPr kumimoji="1" lang="ja-JP" altLang="en-US" sz="700" dirty="0"/>
              <a:t>万円</a:t>
            </a:r>
            <a:endParaRPr kumimoji="1" lang="en-US" altLang="ja-JP" sz="700" dirty="0"/>
          </a:p>
          <a:p>
            <a:r>
              <a:rPr kumimoji="1" lang="ja-JP" altLang="en-US" sz="700" dirty="0"/>
              <a:t>（</a:t>
            </a:r>
            <a:r>
              <a:rPr kumimoji="1" lang="en-US" altLang="ja-JP" sz="700" dirty="0"/>
              <a:t>※</a:t>
            </a:r>
            <a:r>
              <a:rPr kumimoji="1" lang="ja-JP" altLang="en-US" sz="700"/>
              <a:t>うち</a:t>
            </a:r>
            <a:r>
              <a:rPr kumimoji="1" lang="en-US" altLang="ja-JP" sz="700" dirty="0"/>
              <a:t>RWC2019</a:t>
            </a:r>
            <a:r>
              <a:rPr kumimoji="1" lang="ja-JP" altLang="en-US" sz="700"/>
              <a:t>仮設</a:t>
            </a:r>
            <a:r>
              <a:rPr kumimoji="1" lang="ja-JP" altLang="en-US" sz="700" dirty="0"/>
              <a:t>施設</a:t>
            </a:r>
            <a:r>
              <a:rPr kumimoji="1" lang="ja-JP" altLang="en-US" sz="700"/>
              <a:t>整備費は約</a:t>
            </a:r>
            <a:r>
              <a:rPr kumimoji="1" lang="en-US" altLang="ja-JP" sz="700" dirty="0"/>
              <a:t>9</a:t>
            </a:r>
            <a:r>
              <a:rPr kumimoji="1" lang="ja-JP" altLang="en-US" sz="700" dirty="0"/>
              <a:t>億</a:t>
            </a:r>
            <a:r>
              <a:rPr kumimoji="1" lang="en-US" altLang="ja-JP" sz="700" dirty="0"/>
              <a:t>8,700</a:t>
            </a:r>
            <a:r>
              <a:rPr kumimoji="1" lang="ja-JP" altLang="en-US" sz="700" dirty="0"/>
              <a:t>万円）</a:t>
            </a:r>
            <a:endParaRPr kumimoji="1" lang="en-US" altLang="ja-JP" sz="700" dirty="0"/>
          </a:p>
          <a:p>
            <a:r>
              <a:rPr kumimoji="1" lang="ja-JP" altLang="en-US" sz="700" dirty="0"/>
              <a:t>・竣工：</a:t>
            </a:r>
            <a:r>
              <a:rPr kumimoji="1" lang="en-US" altLang="ja-JP" sz="700" dirty="0"/>
              <a:t>2018</a:t>
            </a:r>
            <a:r>
              <a:rPr kumimoji="1" lang="ja-JP" altLang="en-US" sz="700" dirty="0"/>
              <a:t>年</a:t>
            </a:r>
            <a:r>
              <a:rPr kumimoji="1" lang="en-US" altLang="ja-JP" sz="700" dirty="0"/>
              <a:t>7</a:t>
            </a:r>
            <a:r>
              <a:rPr kumimoji="1" lang="ja-JP" altLang="en-US" sz="700" dirty="0"/>
              <a:t>月</a:t>
            </a:r>
            <a:endParaRPr kumimoji="1" lang="en-US" altLang="ja-JP" sz="700" dirty="0"/>
          </a:p>
          <a:p>
            <a:r>
              <a:rPr kumimoji="1" lang="ja-JP" altLang="en-US" sz="700" dirty="0"/>
              <a:t>・使用開始：</a:t>
            </a:r>
            <a:r>
              <a:rPr kumimoji="1" lang="en-US" altLang="ja-JP" sz="700" dirty="0"/>
              <a:t>2018</a:t>
            </a:r>
            <a:r>
              <a:rPr kumimoji="1" lang="ja-JP" altLang="en-US" sz="700" dirty="0"/>
              <a:t>年</a:t>
            </a:r>
            <a:r>
              <a:rPr kumimoji="1" lang="en-US" altLang="ja-JP" sz="700" dirty="0"/>
              <a:t>8</a:t>
            </a:r>
            <a:r>
              <a:rPr kumimoji="1" lang="ja-JP" altLang="en-US" sz="700" dirty="0"/>
              <a:t>月</a:t>
            </a:r>
            <a:r>
              <a:rPr kumimoji="1" lang="en-US" altLang="ja-JP" sz="700" dirty="0"/>
              <a:t>19</a:t>
            </a:r>
            <a:r>
              <a:rPr kumimoji="1" lang="ja-JP" altLang="en-US" sz="700" dirty="0"/>
              <a:t>日</a:t>
            </a:r>
          </a:p>
        </p:txBody>
      </p:sp>
    </p:spTree>
    <p:extLst>
      <p:ext uri="{BB962C8B-B14F-4D97-AF65-F5344CB8AC3E}">
        <p14:creationId xmlns:p14="http://schemas.microsoft.com/office/powerpoint/2010/main" val="1309497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ロゴ, 会社名&#10;&#10;自動的に生成された説明">
            <a:extLst>
              <a:ext uri="{FF2B5EF4-FFF2-40B4-BE49-F238E27FC236}">
                <a16:creationId xmlns:a16="http://schemas.microsoft.com/office/drawing/2014/main" xmlns="" id="{E54E59D6-0778-C445-89FE-DDFDBB620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056" y="2273968"/>
            <a:ext cx="9306111" cy="5358063"/>
          </a:xfrm>
          <a:prstGeom prst="rect">
            <a:avLst/>
          </a:prstGeom>
        </p:spPr>
      </p:pic>
    </p:spTree>
    <p:extLst>
      <p:ext uri="{BB962C8B-B14F-4D97-AF65-F5344CB8AC3E}">
        <p14:creationId xmlns:p14="http://schemas.microsoft.com/office/powerpoint/2010/main" val="4145474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草, 屋外, フィールド, 建物 が含まれている画像&#10;&#10;自動的に生成された説明">
            <a:extLst>
              <a:ext uri="{FF2B5EF4-FFF2-40B4-BE49-F238E27FC236}">
                <a16:creationId xmlns:a16="http://schemas.microsoft.com/office/drawing/2014/main" xmlns="" id="{0BB09B30-9318-4450-BA7A-CCCE4484D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4718051"/>
            <a:ext cx="2206530" cy="1483499"/>
          </a:xfrm>
          <a:prstGeom prst="rect">
            <a:avLst/>
          </a:prstGeom>
        </p:spPr>
      </p:pic>
      <p:pic>
        <p:nvPicPr>
          <p:cNvPr id="8" name="図 7" descr="草, 屋外, 木, 建物 が含まれている画像&#10;&#10;自動的に生成された説明">
            <a:extLst>
              <a:ext uri="{FF2B5EF4-FFF2-40B4-BE49-F238E27FC236}">
                <a16:creationId xmlns:a16="http://schemas.microsoft.com/office/drawing/2014/main" xmlns="" id="{C94B9AA6-A93F-4D7B-B2DE-0F349DD4D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77" y="2732315"/>
            <a:ext cx="6253843" cy="914400"/>
          </a:xfrm>
          <a:prstGeom prst="rect">
            <a:avLst/>
          </a:prstGeom>
        </p:spPr>
      </p:pic>
      <p:sp>
        <p:nvSpPr>
          <p:cNvPr id="2" name="タイトル 1">
            <a:extLst>
              <a:ext uri="{FF2B5EF4-FFF2-40B4-BE49-F238E27FC236}">
                <a16:creationId xmlns:a16="http://schemas.microsoft.com/office/drawing/2014/main" xmlns="" id="{4911FB45-68D1-4117-B7EA-427D4FBB7ADA}"/>
              </a:ext>
            </a:extLst>
          </p:cNvPr>
          <p:cNvSpPr>
            <a:spLocks noGrp="1"/>
          </p:cNvSpPr>
          <p:nvPr>
            <p:ph type="ctrTitle"/>
          </p:nvPr>
        </p:nvSpPr>
        <p:spPr>
          <a:xfrm>
            <a:off x="-1" y="0"/>
            <a:ext cx="7061937" cy="9906001"/>
          </a:xfrm>
        </p:spPr>
        <p:txBody>
          <a:bodyPr>
            <a:normAutofit/>
          </a:bodyPr>
          <a:lstStyle/>
          <a:p>
            <a:pPr algn="l"/>
            <a:r>
              <a:rPr lang="en-US" altLang="ja-JP" sz="2000" b="1" dirty="0">
                <a:latin typeface="+mn-ea"/>
                <a:ea typeface="+mn-ea"/>
              </a:rPr>
              <a:t/>
            </a:r>
            <a:br>
              <a:rPr lang="en-US" altLang="ja-JP" sz="2000" b="1" dirty="0">
                <a:latin typeface="+mn-ea"/>
                <a:ea typeface="+mn-ea"/>
              </a:rPr>
            </a:br>
            <a:r>
              <a:rPr lang="en-US" altLang="ja-JP" sz="2000" b="1" dirty="0">
                <a:latin typeface="+mn-ea"/>
                <a:ea typeface="+mn-ea"/>
              </a:rPr>
              <a:t/>
            </a:r>
            <a:br>
              <a:rPr lang="en-US" altLang="ja-JP" sz="2000" b="1" dirty="0">
                <a:latin typeface="+mn-ea"/>
                <a:ea typeface="+mn-ea"/>
              </a:rPr>
            </a:br>
            <a:r>
              <a:rPr lang="en-US" altLang="ja-JP" sz="2000" b="1" dirty="0">
                <a:latin typeface="+mn-ea"/>
                <a:ea typeface="+mn-ea"/>
              </a:rPr>
              <a:t/>
            </a:r>
            <a:br>
              <a:rPr lang="en-US" altLang="ja-JP" sz="2000" b="1" dirty="0">
                <a:latin typeface="+mn-ea"/>
                <a:ea typeface="+mn-ea"/>
              </a:rPr>
            </a:br>
            <a:r>
              <a:rPr lang="en-US" altLang="ja-JP" sz="2000" b="1" dirty="0">
                <a:latin typeface="+mn-ea"/>
                <a:ea typeface="+mn-ea"/>
              </a:rPr>
              <a:t/>
            </a:r>
            <a:br>
              <a:rPr lang="en-US" altLang="ja-JP" sz="2000" b="1" dirty="0">
                <a:latin typeface="+mn-ea"/>
                <a:ea typeface="+mn-ea"/>
              </a:rPr>
            </a:br>
            <a:r>
              <a:rPr lang="en-US" altLang="ja-JP" sz="2000" b="1" dirty="0">
                <a:latin typeface="+mn-ea"/>
                <a:ea typeface="+mn-ea"/>
              </a:rPr>
              <a:t/>
            </a:r>
            <a:br>
              <a:rPr lang="en-US" altLang="ja-JP" sz="2000" b="1" dirty="0">
                <a:latin typeface="+mn-ea"/>
                <a:ea typeface="+mn-ea"/>
              </a:rPr>
            </a:br>
            <a:r>
              <a:rPr lang="en-US" altLang="ja-JP" sz="2000" b="1" dirty="0">
                <a:latin typeface="+mn-ea"/>
                <a:ea typeface="+mn-ea"/>
              </a:rPr>
              <a:t/>
            </a:r>
            <a:br>
              <a:rPr lang="en-US" altLang="ja-JP" sz="2000" b="1" dirty="0">
                <a:latin typeface="+mn-ea"/>
                <a:ea typeface="+mn-ea"/>
              </a:rPr>
            </a:br>
            <a:r>
              <a:rPr lang="en-US" altLang="ja-JP" sz="2000" b="1" dirty="0">
                <a:latin typeface="+mn-ea"/>
                <a:ea typeface="+mn-ea"/>
              </a:rPr>
              <a:t/>
            </a:r>
            <a:br>
              <a:rPr lang="en-US" altLang="ja-JP" sz="2000" b="1" dirty="0">
                <a:latin typeface="+mn-ea"/>
                <a:ea typeface="+mn-ea"/>
              </a:rPr>
            </a:br>
            <a:r>
              <a:rPr lang="en-US" altLang="ja-JP" sz="2000" b="1" dirty="0">
                <a:latin typeface="+mn-ea"/>
                <a:ea typeface="+mn-ea"/>
              </a:rPr>
              <a:t/>
            </a:r>
            <a:br>
              <a:rPr lang="en-US" altLang="ja-JP" sz="2000" b="1" dirty="0">
                <a:latin typeface="+mn-ea"/>
                <a:ea typeface="+mn-ea"/>
              </a:rPr>
            </a:br>
            <a:r>
              <a:rPr lang="en-US" altLang="ja-JP" sz="2000" b="1" dirty="0">
                <a:latin typeface="+mn-ea"/>
                <a:ea typeface="+mn-ea"/>
              </a:rPr>
              <a:t/>
            </a:r>
            <a:br>
              <a:rPr lang="en-US" altLang="ja-JP" sz="2000" b="1" dirty="0">
                <a:latin typeface="+mn-ea"/>
                <a:ea typeface="+mn-ea"/>
              </a:rPr>
            </a:br>
            <a:r>
              <a:rPr lang="en-US" altLang="ja-JP" sz="2000" b="1" dirty="0">
                <a:latin typeface="+mn-ea"/>
                <a:ea typeface="+mn-ea"/>
              </a:rPr>
              <a:t/>
            </a:r>
            <a:br>
              <a:rPr lang="en-US" altLang="ja-JP" sz="2000" b="1" dirty="0">
                <a:latin typeface="+mn-ea"/>
                <a:ea typeface="+mn-ea"/>
              </a:rPr>
            </a:br>
            <a:r>
              <a:rPr lang="en-US" altLang="ja-JP" sz="2000" b="1" dirty="0">
                <a:latin typeface="+mn-ea"/>
                <a:ea typeface="+mn-ea"/>
              </a:rPr>
              <a:t/>
            </a:r>
            <a:br>
              <a:rPr lang="en-US" altLang="ja-JP" sz="2000" b="1" dirty="0">
                <a:latin typeface="+mn-ea"/>
                <a:ea typeface="+mn-ea"/>
              </a:rPr>
            </a:br>
            <a:r>
              <a:rPr lang="en-US" altLang="ja-JP" sz="2000" b="1" dirty="0">
                <a:latin typeface="+mn-ea"/>
                <a:ea typeface="+mn-ea"/>
              </a:rPr>
              <a:t/>
            </a:r>
            <a:br>
              <a:rPr lang="en-US" altLang="ja-JP" sz="2000" b="1" dirty="0">
                <a:latin typeface="+mn-ea"/>
                <a:ea typeface="+mn-ea"/>
              </a:rPr>
            </a:br>
            <a:r>
              <a:rPr lang="en-US" altLang="ja-JP" sz="2000" b="1" dirty="0">
                <a:latin typeface="+mn-ea"/>
                <a:ea typeface="+mn-ea"/>
              </a:rPr>
              <a:t/>
            </a:r>
            <a:br>
              <a:rPr lang="en-US" altLang="ja-JP" sz="2000" b="1" dirty="0">
                <a:latin typeface="+mn-ea"/>
                <a:ea typeface="+mn-ea"/>
              </a:rPr>
            </a:br>
            <a:r>
              <a:rPr lang="en-US" altLang="ja-JP" sz="2000" b="1" dirty="0">
                <a:latin typeface="+mn-ea"/>
                <a:ea typeface="+mn-ea"/>
              </a:rPr>
              <a:t/>
            </a:r>
            <a:br>
              <a:rPr lang="en-US" altLang="ja-JP" sz="2000" b="1" dirty="0">
                <a:latin typeface="+mn-ea"/>
                <a:ea typeface="+mn-ea"/>
              </a:rPr>
            </a:br>
            <a:r>
              <a:rPr lang="en-US" altLang="ja-JP" sz="2000" b="1" dirty="0">
                <a:latin typeface="+mn-ea"/>
                <a:ea typeface="+mn-ea"/>
              </a:rPr>
              <a:t/>
            </a:r>
            <a:br>
              <a:rPr lang="en-US" altLang="ja-JP" sz="2000" b="1" dirty="0">
                <a:latin typeface="+mn-ea"/>
                <a:ea typeface="+mn-ea"/>
              </a:rPr>
            </a:br>
            <a:r>
              <a:rPr lang="en-US" altLang="ja-JP" sz="2000" b="1" dirty="0">
                <a:latin typeface="+mn-ea"/>
                <a:ea typeface="+mn-ea"/>
              </a:rPr>
              <a:t/>
            </a:r>
            <a:br>
              <a:rPr lang="en-US" altLang="ja-JP" sz="2000" b="1" dirty="0">
                <a:latin typeface="+mn-ea"/>
                <a:ea typeface="+mn-ea"/>
              </a:rPr>
            </a:br>
            <a:r>
              <a:rPr lang="en-US" altLang="ja-JP" sz="2000" b="1" dirty="0">
                <a:latin typeface="+mn-ea"/>
                <a:ea typeface="+mn-ea"/>
              </a:rPr>
              <a:t/>
            </a:r>
            <a:br>
              <a:rPr lang="en-US" altLang="ja-JP" sz="2000" b="1" dirty="0">
                <a:latin typeface="+mn-ea"/>
                <a:ea typeface="+mn-ea"/>
              </a:rPr>
            </a:br>
            <a:r>
              <a:rPr lang="en-US" altLang="ja-JP" sz="2000" b="1" dirty="0">
                <a:latin typeface="+mn-ea"/>
                <a:ea typeface="+mn-ea"/>
              </a:rPr>
              <a:t/>
            </a:r>
            <a:br>
              <a:rPr lang="en-US" altLang="ja-JP" sz="2000" b="1" dirty="0">
                <a:latin typeface="+mn-ea"/>
                <a:ea typeface="+mn-ea"/>
              </a:rPr>
            </a:br>
            <a:r>
              <a:rPr lang="en-US" altLang="ja-JP" sz="2000" b="1" dirty="0"/>
              <a:t/>
            </a:r>
            <a:br>
              <a:rPr lang="en-US" altLang="ja-JP" sz="2000" b="1" dirty="0"/>
            </a:br>
            <a:endParaRPr kumimoji="1" lang="ja-JP" altLang="en-US" sz="2000" b="1" dirty="0"/>
          </a:p>
        </p:txBody>
      </p:sp>
      <p:sp>
        <p:nvSpPr>
          <p:cNvPr id="6" name="正方形/長方形 5">
            <a:extLst>
              <a:ext uri="{FF2B5EF4-FFF2-40B4-BE49-F238E27FC236}">
                <a16:creationId xmlns:a16="http://schemas.microsoft.com/office/drawing/2014/main" xmlns="" id="{95F7E699-08D2-487E-AB83-4FF7099A0839}"/>
              </a:ext>
            </a:extLst>
          </p:cNvPr>
          <p:cNvSpPr/>
          <p:nvPr/>
        </p:nvSpPr>
        <p:spPr>
          <a:xfrm>
            <a:off x="0" y="0"/>
            <a:ext cx="6787936" cy="4955203"/>
          </a:xfrm>
          <a:prstGeom prst="rect">
            <a:avLst/>
          </a:prstGeom>
        </p:spPr>
        <p:txBody>
          <a:bodyPr wrap="square">
            <a:spAutoFit/>
          </a:bodyPr>
          <a:lstStyle/>
          <a:p>
            <a:r>
              <a:rPr lang="ja-JP" altLang="en-US" sz="1600" b="1" u="heavy" dirty="0">
                <a:uFill>
                  <a:solidFill>
                    <a:srgbClr val="FF0000"/>
                  </a:solidFill>
                </a:uFill>
              </a:rPr>
              <a:t>市民の夢と希望と勇気を乗せたスタジアム</a:t>
            </a:r>
            <a:r>
              <a:rPr lang="en-US" altLang="ja-JP" sz="1600" b="1" u="dotDotDashHeavy" dirty="0">
                <a:uFill>
                  <a:solidFill>
                    <a:srgbClr val="FF0000"/>
                  </a:solidFill>
                </a:uFill>
              </a:rPr>
              <a:t/>
            </a:r>
            <a:br>
              <a:rPr lang="en-US" altLang="ja-JP" sz="1600" b="1" u="dotDotDashHeavy" dirty="0">
                <a:uFill>
                  <a:solidFill>
                    <a:srgbClr val="FF0000"/>
                  </a:solidFill>
                </a:uFill>
              </a:rPr>
            </a:br>
            <a:r>
              <a:rPr lang="ja-JP" altLang="en-US" dirty="0"/>
              <a:t>　</a:t>
            </a:r>
            <a:r>
              <a:rPr lang="ja-JP" altLang="en-US" sz="1050" dirty="0"/>
              <a:t>釜石市は、２０１９年にアジアで初開催されたラグビーワールドカップ２０１９ </a:t>
            </a:r>
            <a:r>
              <a:rPr lang="en-US" altLang="ja-JP" sz="1050" dirty="0"/>
              <a:t>™</a:t>
            </a:r>
            <a:r>
              <a:rPr lang="ja-JP" altLang="en-US" sz="1050" dirty="0"/>
              <a:t>日本大会の復興のシンボルとして、そして将来を担う子どもたちに夢と希望と勇気を与えるため開催都市に立候補し、２０１５年３月に開催都市に選ばれました。国内１２の開催都市の中で、唯一スタジアムを持たなかった当市は、東日本大震災からの復興を目指して次の考え方により、</a:t>
            </a:r>
            <a:r>
              <a:rPr lang="en-US" altLang="ja-JP" sz="1050" dirty="0"/>
              <a:t>『</a:t>
            </a:r>
            <a:r>
              <a:rPr lang="ja-JP" altLang="en-US" sz="1050" dirty="0"/>
              <a:t>釜石鵜住居復興スタジアム</a:t>
            </a:r>
            <a:r>
              <a:rPr lang="en-US" altLang="ja-JP" sz="1050" dirty="0"/>
              <a:t>』</a:t>
            </a:r>
            <a:r>
              <a:rPr lang="ja-JP" altLang="en-US" sz="1050" dirty="0"/>
              <a:t>を新たに整備しました。</a:t>
            </a:r>
            <a:endParaRPr lang="en-US" altLang="ja-JP" sz="1050" dirty="0"/>
          </a:p>
          <a:p>
            <a:r>
              <a:rPr lang="ja-JP" altLang="en-US" sz="1050" dirty="0"/>
              <a:t>①三陸被災地のスポーツ施設不足を解消し、県民が集い、スポーツを楽しめる。 　</a:t>
            </a:r>
            <a:endParaRPr lang="en-US" altLang="ja-JP" sz="1050" dirty="0"/>
          </a:p>
          <a:p>
            <a:r>
              <a:rPr lang="ja-JP" altLang="en-US" sz="1050" dirty="0"/>
              <a:t>②国際・国内スポーツ大会をはじめ各種多様なイベント開催ができる。 </a:t>
            </a:r>
            <a:r>
              <a:rPr lang="en-US" altLang="ja-JP" sz="1050" dirty="0"/>
              <a:t>(</a:t>
            </a:r>
            <a:r>
              <a:rPr lang="ja-JP" altLang="en-US" sz="1050" dirty="0"/>
              <a:t>音楽・芸術・国際交流等</a:t>
            </a:r>
            <a:r>
              <a:rPr lang="en-US" altLang="ja-JP" sz="1050" dirty="0"/>
              <a:t>) </a:t>
            </a:r>
            <a:r>
              <a:rPr lang="ja-JP" altLang="en-US" sz="1050" dirty="0"/>
              <a:t>　</a:t>
            </a:r>
            <a:endParaRPr lang="en-US" altLang="ja-JP" sz="1050" dirty="0"/>
          </a:p>
          <a:p>
            <a:r>
              <a:rPr lang="ja-JP" altLang="en-US" sz="1050" dirty="0"/>
              <a:t>③医療福祉目的の健康体力づくり施設として有効活用できる。 　</a:t>
            </a:r>
            <a:endParaRPr lang="en-US" altLang="ja-JP" sz="1050" dirty="0"/>
          </a:p>
          <a:p>
            <a:r>
              <a:rPr lang="ja-JP" altLang="en-US" sz="1050" dirty="0"/>
              <a:t>④震災の記憶と防災の知恵を伝える。 　</a:t>
            </a:r>
            <a:endParaRPr lang="en-US" altLang="ja-JP" sz="1050" dirty="0"/>
          </a:p>
          <a:p>
            <a:r>
              <a:rPr lang="ja-JP" altLang="en-US" sz="1050" dirty="0"/>
              <a:t>⑤ラグビー日本選手権</a:t>
            </a:r>
            <a:r>
              <a:rPr lang="en-US" altLang="ja-JP" sz="1050" dirty="0"/>
              <a:t>V7</a:t>
            </a:r>
            <a:r>
              <a:rPr lang="ja-JP" altLang="en-US" sz="1050" dirty="0"/>
              <a:t>・</a:t>
            </a:r>
            <a:r>
              <a:rPr lang="en-US" altLang="ja-JP" sz="1050" dirty="0"/>
              <a:t>RWC</a:t>
            </a:r>
            <a:r>
              <a:rPr lang="ja-JP" altLang="en-US" sz="1050" dirty="0"/>
              <a:t>レガシー</a:t>
            </a:r>
            <a:r>
              <a:rPr lang="en-US" altLang="ja-JP" sz="1050" dirty="0"/>
              <a:t>(</a:t>
            </a:r>
            <a:r>
              <a:rPr lang="ja-JP" altLang="en-US" sz="1050" dirty="0"/>
              <a:t>遺産</a:t>
            </a:r>
            <a:r>
              <a:rPr lang="en-US" altLang="ja-JP" sz="1050" dirty="0"/>
              <a:t>)</a:t>
            </a:r>
            <a:r>
              <a:rPr lang="ja-JP" altLang="en-US" sz="1050" dirty="0"/>
              <a:t>を伝える。 　</a:t>
            </a:r>
            <a:endParaRPr lang="en-US" altLang="ja-JP" sz="1050" dirty="0"/>
          </a:p>
          <a:p>
            <a:r>
              <a:rPr lang="ja-JP" altLang="en-US" sz="1050" dirty="0"/>
              <a:t>⑥釜石フィールドミュージアムを構成。</a:t>
            </a:r>
            <a:r>
              <a:rPr lang="en-US" altLang="ja-JP" sz="1050" dirty="0"/>
              <a:t>(</a:t>
            </a:r>
            <a:r>
              <a:rPr lang="ja-JP" altLang="en-US" sz="1050" dirty="0"/>
              <a:t>自然環境、歴史文化を野外活動として学習体験</a:t>
            </a:r>
            <a:r>
              <a:rPr lang="en-US" altLang="ja-JP" sz="1050" dirty="0"/>
              <a:t>)</a:t>
            </a:r>
          </a:p>
          <a:p>
            <a:r>
              <a:rPr lang="ja-JP" altLang="en-US" sz="1600" b="1" u="heavy" dirty="0">
                <a:uFill>
                  <a:solidFill>
                    <a:srgbClr val="0070C0"/>
                  </a:solidFill>
                </a:uFill>
              </a:rPr>
              <a:t>夢の舞台は防災を象徴する場所ー釜石市立釜石東中学校（下写真左） ・釜石市立鵜住居小学校跡地（下写真右）</a:t>
            </a:r>
            <a:endParaRPr lang="en-US" altLang="ja-JP" sz="1600" b="1" u="heavy" dirty="0">
              <a:uFill>
                <a:solidFill>
                  <a:srgbClr val="0070C0"/>
                </a:solidFill>
              </a:uFill>
            </a:endParaRPr>
          </a:p>
          <a:p>
            <a:pPr algn="ctr"/>
            <a:r>
              <a:rPr lang="ja-JP" altLang="en-US" sz="1600" b="1" dirty="0"/>
              <a:t>～小中学校生約</a:t>
            </a:r>
            <a:r>
              <a:rPr lang="en-US" altLang="ja-JP" sz="1600" b="1" dirty="0"/>
              <a:t>600</a:t>
            </a:r>
            <a:r>
              <a:rPr lang="ja-JP" altLang="en-US" sz="1600" b="1" dirty="0"/>
              <a:t>人が一緒に駆けて逃げたシンボリックな場所～</a:t>
            </a:r>
            <a:endParaRPr lang="en-US" altLang="ja-JP" sz="1600" b="1" dirty="0"/>
          </a:p>
          <a:p>
            <a:endParaRPr lang="en-US" altLang="ja-JP" sz="1600" b="1" u="sng" dirty="0"/>
          </a:p>
          <a:p>
            <a:endParaRPr lang="en-US" altLang="ja-JP" sz="1600" b="1" u="sng" dirty="0"/>
          </a:p>
          <a:p>
            <a:endParaRPr lang="en-US" altLang="ja-JP" sz="1600" b="1" u="sng" dirty="0"/>
          </a:p>
          <a:p>
            <a:endParaRPr lang="en-US" altLang="ja-JP" sz="1600" b="1" u="sng" dirty="0"/>
          </a:p>
          <a:p>
            <a:r>
              <a:rPr lang="ja-JP" altLang="en-US" sz="1100" dirty="0"/>
              <a:t>　</a:t>
            </a:r>
            <a:r>
              <a:rPr lang="en-US" altLang="ja-JP" sz="1100" dirty="0"/>
              <a:t>2011</a:t>
            </a:r>
            <a:r>
              <a:rPr lang="ja-JP" altLang="en-US" sz="1100" dirty="0"/>
              <a:t>年の東日本大震災の際、手に手をとって逃げて助かった鵜住居小・東中の児童、生徒たちを含めて、子供 たちの率先避難行動は、世界中に広く紹介されました。 　小中学校跡地に建設された釜石鵜住居復興スタジアムは、釜石市の防災の考え方を広く発信しながら震災の記憶 と防災の知恵を伝えるものです。 </a:t>
            </a:r>
            <a:endParaRPr lang="en-US" altLang="ja-JP" sz="1100" dirty="0"/>
          </a:p>
          <a:p>
            <a:endParaRPr lang="en-US" altLang="ja-JP" sz="1100" dirty="0"/>
          </a:p>
          <a:p>
            <a:r>
              <a:rPr lang="ja-JP" altLang="en-US" sz="1600" b="1" u="heavy" dirty="0">
                <a:uFill>
                  <a:solidFill>
                    <a:schemeClr val="accent6">
                      <a:lumMod val="75000"/>
                    </a:schemeClr>
                  </a:solidFill>
                </a:uFill>
              </a:rPr>
              <a:t>スタジアムの特徴 </a:t>
            </a:r>
            <a:endParaRPr lang="en-US" altLang="ja-JP" sz="1600" b="1" u="heavy" dirty="0">
              <a:uFill>
                <a:solidFill>
                  <a:schemeClr val="accent6">
                    <a:lumMod val="75000"/>
                  </a:schemeClr>
                </a:solidFill>
              </a:uFill>
            </a:endParaRPr>
          </a:p>
          <a:p>
            <a:endParaRPr lang="en-US" altLang="ja-JP" sz="1050" dirty="0"/>
          </a:p>
          <a:p>
            <a:endParaRPr lang="ja-JP" altLang="en-US" sz="800" dirty="0"/>
          </a:p>
        </p:txBody>
      </p:sp>
      <p:pic>
        <p:nvPicPr>
          <p:cNvPr id="12" name="図 11" descr="草, 屋外, 建物, 跡 が含まれている画像&#10;&#10;自動的に生成された説明">
            <a:extLst>
              <a:ext uri="{FF2B5EF4-FFF2-40B4-BE49-F238E27FC236}">
                <a16:creationId xmlns:a16="http://schemas.microsoft.com/office/drawing/2014/main" xmlns="" id="{FA563B7B-96D6-47D4-841B-CFC338857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8927" y="4721800"/>
            <a:ext cx="2255302" cy="1479750"/>
          </a:xfrm>
          <a:prstGeom prst="rect">
            <a:avLst/>
          </a:prstGeom>
        </p:spPr>
      </p:pic>
      <p:sp>
        <p:nvSpPr>
          <p:cNvPr id="13" name="正方形/長方形 12">
            <a:extLst>
              <a:ext uri="{FF2B5EF4-FFF2-40B4-BE49-F238E27FC236}">
                <a16:creationId xmlns:a16="http://schemas.microsoft.com/office/drawing/2014/main" xmlns="" id="{57D59280-9A11-4EB5-8682-3667CBD0A54D}"/>
              </a:ext>
            </a:extLst>
          </p:cNvPr>
          <p:cNvSpPr/>
          <p:nvPr/>
        </p:nvSpPr>
        <p:spPr>
          <a:xfrm>
            <a:off x="2349601" y="4724791"/>
            <a:ext cx="2154628" cy="215444"/>
          </a:xfrm>
          <a:prstGeom prst="rect">
            <a:avLst/>
          </a:prstGeom>
        </p:spPr>
        <p:txBody>
          <a:bodyPr wrap="square">
            <a:spAutoFit/>
          </a:bodyPr>
          <a:lstStyle/>
          <a:p>
            <a:r>
              <a:rPr lang="ja-JP" altLang="en-US" sz="800" b="1" dirty="0">
                <a:solidFill>
                  <a:schemeClr val="bg2"/>
                </a:solidFill>
                <a:effectLst>
                  <a:glow rad="127000">
                    <a:schemeClr val="tx1"/>
                  </a:glow>
                </a:effectLst>
              </a:rPr>
              <a:t>釜石の自然空間が感じられるスタジアムへ　　　　　　　　　　　　　　　　　 　　</a:t>
            </a:r>
          </a:p>
        </p:txBody>
      </p:sp>
      <p:pic>
        <p:nvPicPr>
          <p:cNvPr id="15" name="図 14" descr="フェンス, 草, 屋外, レール が含まれている画像&#10;&#10;自動的に生成された説明">
            <a:extLst>
              <a:ext uri="{FF2B5EF4-FFF2-40B4-BE49-F238E27FC236}">
                <a16:creationId xmlns:a16="http://schemas.microsoft.com/office/drawing/2014/main" xmlns="" id="{162EE5B3-ED77-46B7-9D5A-EBF51E832C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3190" y="4718051"/>
            <a:ext cx="2283707" cy="1477328"/>
          </a:xfrm>
          <a:prstGeom prst="rect">
            <a:avLst/>
          </a:prstGeom>
        </p:spPr>
      </p:pic>
      <p:sp>
        <p:nvSpPr>
          <p:cNvPr id="16" name="正方形/長方形 15">
            <a:extLst>
              <a:ext uri="{FF2B5EF4-FFF2-40B4-BE49-F238E27FC236}">
                <a16:creationId xmlns:a16="http://schemas.microsoft.com/office/drawing/2014/main" xmlns="" id="{67E51158-3ECA-4914-8012-1764A88240FD}"/>
              </a:ext>
            </a:extLst>
          </p:cNvPr>
          <p:cNvSpPr/>
          <p:nvPr/>
        </p:nvSpPr>
        <p:spPr>
          <a:xfrm>
            <a:off x="4680828" y="8811267"/>
            <a:ext cx="2256381" cy="830997"/>
          </a:xfrm>
          <a:prstGeom prst="rect">
            <a:avLst/>
          </a:prstGeom>
        </p:spPr>
        <p:txBody>
          <a:bodyPr wrap="square">
            <a:spAutoFit/>
          </a:bodyPr>
          <a:lstStyle/>
          <a:p>
            <a:r>
              <a:rPr lang="ja-JP" altLang="en-US" sz="900" dirty="0"/>
              <a:t>西側駐車場の裏山（海抜</a:t>
            </a:r>
            <a:r>
              <a:rPr lang="en-US" altLang="ja-JP" sz="900" dirty="0"/>
              <a:t>20m</a:t>
            </a:r>
            <a:r>
              <a:rPr lang="ja-JP" altLang="en-US" sz="900" dirty="0"/>
              <a:t>）へ、津波 災害時等の緊急避難場所を確保。有事の際 に指定の避難場所への誘導等にあたった従 事者等の緊急避難場所となるものです</a:t>
            </a:r>
            <a:r>
              <a:rPr lang="ja-JP" altLang="en-US" sz="1200" dirty="0"/>
              <a:t>。 </a:t>
            </a:r>
          </a:p>
        </p:txBody>
      </p:sp>
      <p:sp>
        <p:nvSpPr>
          <p:cNvPr id="17" name="正方形/長方形 16">
            <a:extLst>
              <a:ext uri="{FF2B5EF4-FFF2-40B4-BE49-F238E27FC236}">
                <a16:creationId xmlns:a16="http://schemas.microsoft.com/office/drawing/2014/main" xmlns="" id="{8D38B029-0E14-42B9-8558-DEC278077436}"/>
              </a:ext>
            </a:extLst>
          </p:cNvPr>
          <p:cNvSpPr/>
          <p:nvPr/>
        </p:nvSpPr>
        <p:spPr>
          <a:xfrm>
            <a:off x="101967" y="4740898"/>
            <a:ext cx="3429000" cy="215444"/>
          </a:xfrm>
          <a:prstGeom prst="rect">
            <a:avLst/>
          </a:prstGeom>
        </p:spPr>
        <p:txBody>
          <a:bodyPr>
            <a:spAutoFit/>
          </a:bodyPr>
          <a:lstStyle/>
          <a:p>
            <a:r>
              <a:rPr lang="ja-JP" altLang="en-US" sz="800" b="1" dirty="0">
                <a:solidFill>
                  <a:schemeClr val="bg2"/>
                </a:solidFill>
                <a:effectLst>
                  <a:glow rad="127000">
                    <a:schemeClr val="tx1"/>
                  </a:glow>
                </a:effectLst>
              </a:rPr>
              <a:t>震災からの大きな羽ばたき・新たな船出 </a:t>
            </a:r>
          </a:p>
        </p:txBody>
      </p:sp>
      <p:sp>
        <p:nvSpPr>
          <p:cNvPr id="18" name="正方形/長方形 17">
            <a:extLst>
              <a:ext uri="{FF2B5EF4-FFF2-40B4-BE49-F238E27FC236}">
                <a16:creationId xmlns:a16="http://schemas.microsoft.com/office/drawing/2014/main" xmlns="" id="{8D1C4BAD-24C4-40FD-AFE3-44BEFE0CFAC5}"/>
              </a:ext>
            </a:extLst>
          </p:cNvPr>
          <p:cNvSpPr/>
          <p:nvPr/>
        </p:nvSpPr>
        <p:spPr>
          <a:xfrm>
            <a:off x="-35643" y="6233413"/>
            <a:ext cx="2242171" cy="1169551"/>
          </a:xfrm>
          <a:prstGeom prst="rect">
            <a:avLst/>
          </a:prstGeom>
        </p:spPr>
        <p:txBody>
          <a:bodyPr wrap="square">
            <a:spAutoFit/>
          </a:bodyPr>
          <a:lstStyle/>
          <a:p>
            <a:r>
              <a:rPr lang="ja-JP" altLang="en-US" sz="1000" dirty="0"/>
              <a:t>メインスタンドの大きな屋根幕は、鳥の羽根や、船の帆をイメージして造られました。 これは震災からの大きな羽ばたきや新たな船出とし、復興を目指した新たなスタートをイメージしているものです。</a:t>
            </a:r>
            <a:endParaRPr lang="en-US" altLang="ja-JP" sz="1000" dirty="0"/>
          </a:p>
          <a:p>
            <a:r>
              <a:rPr lang="ja-JP" altLang="en-US" sz="1000" dirty="0"/>
              <a:t> </a:t>
            </a:r>
            <a:r>
              <a:rPr lang="en-US" altLang="ja-JP" sz="1000" dirty="0"/>
              <a:t>※</a:t>
            </a:r>
            <a:r>
              <a:rPr lang="ja-JP" altLang="en-US" sz="1000" dirty="0"/>
              <a:t>屋根幕は最長部分で約</a:t>
            </a:r>
            <a:r>
              <a:rPr lang="en-US" altLang="ja-JP" sz="1000" dirty="0"/>
              <a:t>67m</a:t>
            </a:r>
          </a:p>
        </p:txBody>
      </p:sp>
      <p:sp>
        <p:nvSpPr>
          <p:cNvPr id="19" name="正方形/長方形 18">
            <a:extLst>
              <a:ext uri="{FF2B5EF4-FFF2-40B4-BE49-F238E27FC236}">
                <a16:creationId xmlns:a16="http://schemas.microsoft.com/office/drawing/2014/main" xmlns="" id="{FE8BC2C3-2900-4255-A0AE-4B0B44CDA1F8}"/>
              </a:ext>
            </a:extLst>
          </p:cNvPr>
          <p:cNvSpPr/>
          <p:nvPr/>
        </p:nvSpPr>
        <p:spPr>
          <a:xfrm>
            <a:off x="2128244" y="6217306"/>
            <a:ext cx="2444946" cy="1169551"/>
          </a:xfrm>
          <a:prstGeom prst="rect">
            <a:avLst/>
          </a:prstGeom>
        </p:spPr>
        <p:txBody>
          <a:bodyPr wrap="square">
            <a:spAutoFit/>
          </a:bodyPr>
          <a:lstStyle/>
          <a:p>
            <a:r>
              <a:rPr lang="en-US" altLang="ja-JP" sz="1000" dirty="0"/>
              <a:t>2017</a:t>
            </a:r>
            <a:r>
              <a:rPr lang="ja-JP" altLang="en-US" sz="1000" dirty="0"/>
              <a:t>年</a:t>
            </a:r>
            <a:r>
              <a:rPr lang="en-US" altLang="ja-JP" sz="1000" dirty="0"/>
              <a:t>5</a:t>
            </a:r>
            <a:r>
              <a:rPr lang="ja-JP" altLang="en-US" sz="1000" dirty="0"/>
              <a:t>月に当市で発生した尾崎半島山 </a:t>
            </a:r>
            <a:endParaRPr lang="en-US" altLang="ja-JP" sz="1000" dirty="0"/>
          </a:p>
          <a:p>
            <a:r>
              <a:rPr lang="ja-JP" altLang="en-US" sz="1000" dirty="0"/>
              <a:t>林火災の被害木（スギ約</a:t>
            </a:r>
            <a:r>
              <a:rPr lang="en-US" altLang="ja-JP" sz="1000" dirty="0"/>
              <a:t>800</a:t>
            </a:r>
            <a:r>
              <a:rPr lang="ja-JP" altLang="en-US" sz="1000" dirty="0"/>
              <a:t>本）を活用</a:t>
            </a:r>
            <a:endParaRPr lang="en-US" altLang="ja-JP" sz="1000" dirty="0"/>
          </a:p>
          <a:p>
            <a:r>
              <a:rPr lang="ja-JP" altLang="en-US" sz="1000" dirty="0"/>
              <a:t> して、木製シート</a:t>
            </a:r>
            <a:r>
              <a:rPr lang="en-US" altLang="ja-JP" sz="1000" dirty="0"/>
              <a:t>4,990</a:t>
            </a:r>
            <a:r>
              <a:rPr lang="ja-JP" altLang="en-US" sz="1000" dirty="0"/>
              <a:t>席、ベンチ</a:t>
            </a:r>
            <a:r>
              <a:rPr lang="en-US" altLang="ja-JP" sz="1000" dirty="0"/>
              <a:t>108</a:t>
            </a:r>
            <a:r>
              <a:rPr lang="ja-JP" altLang="en-US" sz="1000" dirty="0"/>
              <a:t>基、トイレ</a:t>
            </a:r>
            <a:r>
              <a:rPr lang="en-US" altLang="ja-JP" sz="1000" dirty="0"/>
              <a:t>2</a:t>
            </a:r>
            <a:r>
              <a:rPr lang="ja-JP" altLang="en-US" sz="1000" dirty="0"/>
              <a:t>棟、日よけのためのルーバーを設 置し、自然豊かな釜石特有の自然空間で、世界中の来訪者をおもてなしします。</a:t>
            </a:r>
          </a:p>
        </p:txBody>
      </p:sp>
      <p:sp>
        <p:nvSpPr>
          <p:cNvPr id="20" name="正方形/長方形 19">
            <a:extLst>
              <a:ext uri="{FF2B5EF4-FFF2-40B4-BE49-F238E27FC236}">
                <a16:creationId xmlns:a16="http://schemas.microsoft.com/office/drawing/2014/main" xmlns="" id="{DE5B930B-580B-482B-8593-A34B7425E081}"/>
              </a:ext>
            </a:extLst>
          </p:cNvPr>
          <p:cNvSpPr/>
          <p:nvPr/>
        </p:nvSpPr>
        <p:spPr>
          <a:xfrm>
            <a:off x="4403555" y="6217376"/>
            <a:ext cx="2698037" cy="1169551"/>
          </a:xfrm>
          <a:prstGeom prst="rect">
            <a:avLst/>
          </a:prstGeom>
        </p:spPr>
        <p:txBody>
          <a:bodyPr wrap="square">
            <a:spAutoFit/>
          </a:bodyPr>
          <a:lstStyle/>
          <a:p>
            <a:r>
              <a:rPr lang="ja-JP" altLang="en-US" sz="1000" dirty="0"/>
              <a:t>スタジアム整備に伴い、メインスタンド </a:t>
            </a:r>
            <a:endParaRPr lang="en-US" altLang="ja-JP" sz="1000" dirty="0"/>
          </a:p>
          <a:p>
            <a:r>
              <a:rPr lang="ja-JP" altLang="en-US" sz="1000" dirty="0"/>
              <a:t>の最前列へ、北上市（旧国立競技場寄贈）</a:t>
            </a:r>
            <a:endParaRPr lang="en-US" altLang="ja-JP" sz="1000" dirty="0"/>
          </a:p>
          <a:p>
            <a:r>
              <a:rPr lang="ja-JP" altLang="en-US" sz="1000" dirty="0"/>
              <a:t> 熊本県、東京ドームから寄贈を受けた青 </a:t>
            </a:r>
            <a:endParaRPr lang="en-US" altLang="ja-JP" sz="1000" dirty="0"/>
          </a:p>
          <a:p>
            <a:r>
              <a:rPr lang="ja-JP" altLang="en-US" sz="1000" dirty="0"/>
              <a:t>い座席を</a:t>
            </a:r>
            <a:r>
              <a:rPr lang="en-US" altLang="ja-JP" sz="1000" dirty="0"/>
              <a:t>600</a:t>
            </a:r>
            <a:r>
              <a:rPr lang="ja-JP" altLang="en-US" sz="1000" dirty="0"/>
              <a:t>席設置し、「絆シート」とし </a:t>
            </a:r>
            <a:endParaRPr lang="en-US" altLang="ja-JP" sz="1000" dirty="0"/>
          </a:p>
          <a:p>
            <a:r>
              <a:rPr lang="ja-JP" altLang="en-US" sz="1000" dirty="0"/>
              <a:t>て活用することで、多方面からの支援に</a:t>
            </a:r>
            <a:endParaRPr lang="en-US" altLang="ja-JP" sz="1000" dirty="0"/>
          </a:p>
          <a:p>
            <a:r>
              <a:rPr lang="ja-JP" altLang="en-US" sz="1000" dirty="0"/>
              <a:t> よる感謝の気持ちを広 く発信するもの</a:t>
            </a:r>
            <a:endParaRPr lang="en-US" altLang="ja-JP" sz="1000" dirty="0"/>
          </a:p>
          <a:p>
            <a:r>
              <a:rPr lang="ja-JP" altLang="en-US" sz="1000" dirty="0"/>
              <a:t>です。 </a:t>
            </a:r>
          </a:p>
        </p:txBody>
      </p:sp>
      <p:pic>
        <p:nvPicPr>
          <p:cNvPr id="22" name="図 21" descr="草, 屋外, フィールド, スポーツゲーム が含まれている画像&#10;&#10;自動的に生成された説明">
            <a:extLst>
              <a:ext uri="{FF2B5EF4-FFF2-40B4-BE49-F238E27FC236}">
                <a16:creationId xmlns:a16="http://schemas.microsoft.com/office/drawing/2014/main" xmlns="" id="{4FA56A75-B737-4019-B3A5-D2198BBFAC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4292" y="7402612"/>
            <a:ext cx="2209937" cy="1333173"/>
          </a:xfrm>
          <a:prstGeom prst="rect">
            <a:avLst/>
          </a:prstGeom>
        </p:spPr>
      </p:pic>
      <p:pic>
        <p:nvPicPr>
          <p:cNvPr id="24" name="図 23" descr="草, 屋外, 道路, スポーツゲーム が含まれている画像&#10;&#10;自動的に生成された説明">
            <a:extLst>
              <a:ext uri="{FF2B5EF4-FFF2-40B4-BE49-F238E27FC236}">
                <a16:creationId xmlns:a16="http://schemas.microsoft.com/office/drawing/2014/main" xmlns="" id="{90273D0B-598C-4743-83A3-B82359D42F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3042" y="7391157"/>
            <a:ext cx="2179061" cy="1372121"/>
          </a:xfrm>
          <a:prstGeom prst="rect">
            <a:avLst/>
          </a:prstGeom>
        </p:spPr>
      </p:pic>
      <p:sp>
        <p:nvSpPr>
          <p:cNvPr id="25" name="正方形/長方形 24">
            <a:extLst>
              <a:ext uri="{FF2B5EF4-FFF2-40B4-BE49-F238E27FC236}">
                <a16:creationId xmlns:a16="http://schemas.microsoft.com/office/drawing/2014/main" xmlns="" id="{DAD057B6-47BB-4902-88C8-98FEA55D6685}"/>
              </a:ext>
            </a:extLst>
          </p:cNvPr>
          <p:cNvSpPr/>
          <p:nvPr/>
        </p:nvSpPr>
        <p:spPr>
          <a:xfrm>
            <a:off x="2077896" y="8751470"/>
            <a:ext cx="2698037" cy="923330"/>
          </a:xfrm>
          <a:prstGeom prst="rect">
            <a:avLst/>
          </a:prstGeom>
        </p:spPr>
        <p:txBody>
          <a:bodyPr wrap="square">
            <a:spAutoFit/>
          </a:bodyPr>
          <a:lstStyle/>
          <a:p>
            <a:r>
              <a:rPr lang="ja-JP" altLang="en-US" sz="900" dirty="0"/>
              <a:t>メイングラウンドには、優れた耐久性と 衝撃吸収性のほかメンテナンス性にも優 れる、床土改良型のハイブリッド天然芝 を採用することで、世界最高のパフォー マンスに必要なグラウンドコンディショ ンを提供することができます。 </a:t>
            </a:r>
            <a:endParaRPr lang="en-US" altLang="ja-JP" sz="900" dirty="0"/>
          </a:p>
          <a:p>
            <a:r>
              <a:rPr lang="en-US" altLang="ja-JP" sz="900" dirty="0"/>
              <a:t>※</a:t>
            </a:r>
            <a:r>
              <a:rPr lang="ja-JP" altLang="en-US" sz="900" dirty="0"/>
              <a:t>床土改良型ハイブリッド芝は釜石が日本初導入 </a:t>
            </a:r>
          </a:p>
        </p:txBody>
      </p:sp>
      <p:sp>
        <p:nvSpPr>
          <p:cNvPr id="3" name="正方形/長方形 2">
            <a:extLst>
              <a:ext uri="{FF2B5EF4-FFF2-40B4-BE49-F238E27FC236}">
                <a16:creationId xmlns:a16="http://schemas.microsoft.com/office/drawing/2014/main" xmlns="" id="{349B4556-F539-4C6F-AE54-FBA70C426F58}"/>
              </a:ext>
            </a:extLst>
          </p:cNvPr>
          <p:cNvSpPr/>
          <p:nvPr/>
        </p:nvSpPr>
        <p:spPr>
          <a:xfrm>
            <a:off x="4478925" y="4608300"/>
            <a:ext cx="2473518" cy="369332"/>
          </a:xfrm>
          <a:prstGeom prst="rect">
            <a:avLst/>
          </a:prstGeom>
        </p:spPr>
        <p:txBody>
          <a:bodyPr wrap="square">
            <a:spAutoFit/>
          </a:bodyPr>
          <a:lstStyle/>
          <a:p>
            <a:r>
              <a:rPr lang="ja-JP" altLang="en-US" dirty="0"/>
              <a:t> </a:t>
            </a:r>
            <a:r>
              <a:rPr lang="ja-JP" altLang="en-US" sz="900" b="1" dirty="0">
                <a:solidFill>
                  <a:schemeClr val="bg2"/>
                </a:solidFill>
                <a:effectLst>
                  <a:glow rad="127000">
                    <a:schemeClr val="tx1"/>
                  </a:glow>
                </a:effectLst>
              </a:rPr>
              <a:t>他地域との絆が感じられるスタジアムへ</a:t>
            </a:r>
          </a:p>
        </p:txBody>
      </p:sp>
      <p:sp>
        <p:nvSpPr>
          <p:cNvPr id="4" name="正方形/長方形 3">
            <a:extLst>
              <a:ext uri="{FF2B5EF4-FFF2-40B4-BE49-F238E27FC236}">
                <a16:creationId xmlns:a16="http://schemas.microsoft.com/office/drawing/2014/main" xmlns="" id="{1B55D627-73FA-49E7-BFA5-A2263D41DA86}"/>
              </a:ext>
            </a:extLst>
          </p:cNvPr>
          <p:cNvSpPr/>
          <p:nvPr/>
        </p:nvSpPr>
        <p:spPr>
          <a:xfrm>
            <a:off x="2294292" y="7450677"/>
            <a:ext cx="2424588" cy="230832"/>
          </a:xfrm>
          <a:prstGeom prst="rect">
            <a:avLst/>
          </a:prstGeom>
        </p:spPr>
        <p:txBody>
          <a:bodyPr wrap="square">
            <a:spAutoFit/>
          </a:bodyPr>
          <a:lstStyle/>
          <a:p>
            <a:r>
              <a:rPr lang="ja-JP" altLang="en-US" sz="900" b="1" dirty="0">
                <a:solidFill>
                  <a:schemeClr val="bg2"/>
                </a:solidFill>
                <a:effectLst>
                  <a:glow rad="127000">
                    <a:schemeClr val="tx1"/>
                  </a:glow>
                </a:effectLst>
              </a:rPr>
              <a:t>最高のグラウンドコンディションを提供 </a:t>
            </a:r>
          </a:p>
        </p:txBody>
      </p:sp>
      <p:sp>
        <p:nvSpPr>
          <p:cNvPr id="7" name="正方形/長方形 6">
            <a:extLst>
              <a:ext uri="{FF2B5EF4-FFF2-40B4-BE49-F238E27FC236}">
                <a16:creationId xmlns:a16="http://schemas.microsoft.com/office/drawing/2014/main" xmlns="" id="{436686A9-853E-4839-996A-1496732064BD}"/>
              </a:ext>
            </a:extLst>
          </p:cNvPr>
          <p:cNvSpPr/>
          <p:nvPr/>
        </p:nvSpPr>
        <p:spPr>
          <a:xfrm>
            <a:off x="4718880" y="7444046"/>
            <a:ext cx="1826141" cy="230832"/>
          </a:xfrm>
          <a:prstGeom prst="rect">
            <a:avLst/>
          </a:prstGeom>
          <a:effectLst>
            <a:glow rad="127000">
              <a:schemeClr val="tx1"/>
            </a:glow>
          </a:effectLst>
        </p:spPr>
        <p:txBody>
          <a:bodyPr wrap="none">
            <a:spAutoFit/>
          </a:bodyPr>
          <a:lstStyle/>
          <a:p>
            <a:r>
              <a:rPr lang="ja-JP" altLang="en-US" sz="900" b="1" dirty="0">
                <a:solidFill>
                  <a:schemeClr val="bg2"/>
                </a:solidFill>
                <a:effectLst>
                  <a:glow rad="127000">
                    <a:schemeClr val="tx1"/>
                  </a:glow>
                </a:effectLst>
              </a:rPr>
              <a:t>有事の際の緊急避難場所を確保 </a:t>
            </a:r>
          </a:p>
        </p:txBody>
      </p:sp>
      <p:pic>
        <p:nvPicPr>
          <p:cNvPr id="9" name="図 8" descr="屋内, ブルー, 流し, テーブル が含まれている画像&#10;&#10;自動的に生成された説明">
            <a:extLst>
              <a:ext uri="{FF2B5EF4-FFF2-40B4-BE49-F238E27FC236}">
                <a16:creationId xmlns:a16="http://schemas.microsoft.com/office/drawing/2014/main" xmlns="" id="{BCBFBD89-98DA-4ECC-AEAC-DC817655C5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9" y="7402612"/>
            <a:ext cx="2209936" cy="1332751"/>
          </a:xfrm>
          <a:prstGeom prst="rect">
            <a:avLst/>
          </a:prstGeom>
        </p:spPr>
      </p:pic>
      <p:sp>
        <p:nvSpPr>
          <p:cNvPr id="11" name="正方形/長方形 10">
            <a:extLst>
              <a:ext uri="{FF2B5EF4-FFF2-40B4-BE49-F238E27FC236}">
                <a16:creationId xmlns:a16="http://schemas.microsoft.com/office/drawing/2014/main" xmlns="" id="{E2015C4D-10FC-4D25-95CE-24E6DA51FCA9}"/>
              </a:ext>
            </a:extLst>
          </p:cNvPr>
          <p:cNvSpPr/>
          <p:nvPr/>
        </p:nvSpPr>
        <p:spPr>
          <a:xfrm>
            <a:off x="-49004" y="8763278"/>
            <a:ext cx="2279649" cy="646331"/>
          </a:xfrm>
          <a:prstGeom prst="rect">
            <a:avLst/>
          </a:prstGeom>
        </p:spPr>
        <p:txBody>
          <a:bodyPr wrap="square">
            <a:spAutoFit/>
          </a:bodyPr>
          <a:lstStyle/>
          <a:p>
            <a:r>
              <a:rPr lang="ja-JP" altLang="en-US" sz="1200" dirty="0">
                <a:latin typeface="Segoe UI" panose="020B0502040204020203" pitchFamily="34" charset="0"/>
              </a:rPr>
              <a:t>バックスタンドの地下には、災害時に備え、耐震性貯水槽貯留槽を備えてあります。</a:t>
            </a:r>
            <a:endParaRPr lang="ja-JP" altLang="en-US" sz="1200" dirty="0"/>
          </a:p>
        </p:txBody>
      </p:sp>
      <p:sp>
        <p:nvSpPr>
          <p:cNvPr id="14" name="正方形/長方形 13">
            <a:extLst>
              <a:ext uri="{FF2B5EF4-FFF2-40B4-BE49-F238E27FC236}">
                <a16:creationId xmlns:a16="http://schemas.microsoft.com/office/drawing/2014/main" xmlns="" id="{87357939-1096-4B78-9C09-3395E53A7292}"/>
              </a:ext>
            </a:extLst>
          </p:cNvPr>
          <p:cNvSpPr/>
          <p:nvPr/>
        </p:nvSpPr>
        <p:spPr>
          <a:xfrm>
            <a:off x="468151" y="7418649"/>
            <a:ext cx="1971998" cy="276999"/>
          </a:xfrm>
          <a:prstGeom prst="rect">
            <a:avLst/>
          </a:prstGeom>
        </p:spPr>
        <p:txBody>
          <a:bodyPr wrap="square">
            <a:spAutoFit/>
          </a:bodyPr>
          <a:lstStyle/>
          <a:p>
            <a:r>
              <a:rPr lang="ja-JP" altLang="en-US" sz="1200" dirty="0">
                <a:solidFill>
                  <a:schemeClr val="bg2"/>
                </a:solidFill>
                <a:effectLst>
                  <a:glow rad="127000">
                    <a:schemeClr val="tx1"/>
                  </a:glow>
                </a:effectLst>
                <a:latin typeface="Segoe UI" panose="020B0502040204020203" pitchFamily="34" charset="0"/>
              </a:rPr>
              <a:t>万一への備え</a:t>
            </a:r>
            <a:endParaRPr lang="ja-JP" altLang="en-US" sz="1200" dirty="0">
              <a:solidFill>
                <a:schemeClr val="bg2"/>
              </a:solidFill>
              <a:effectLst>
                <a:glow rad="127000">
                  <a:schemeClr val="tx1"/>
                </a:glow>
              </a:effectLst>
            </a:endParaRPr>
          </a:p>
        </p:txBody>
      </p:sp>
    </p:spTree>
    <p:extLst>
      <p:ext uri="{BB962C8B-B14F-4D97-AF65-F5344CB8AC3E}">
        <p14:creationId xmlns:p14="http://schemas.microsoft.com/office/powerpoint/2010/main" val="1814816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xmlns="" id="{D66747F9-CA80-4AE8-9426-DB15E98B6597}"/>
              </a:ext>
            </a:extLst>
          </p:cNvPr>
          <p:cNvSpPr/>
          <p:nvPr/>
        </p:nvSpPr>
        <p:spPr>
          <a:xfrm>
            <a:off x="0" y="3381914"/>
            <a:ext cx="1338828" cy="369332"/>
          </a:xfrm>
          <a:prstGeom prst="rect">
            <a:avLst/>
          </a:prstGeom>
        </p:spPr>
        <p:txBody>
          <a:bodyPr wrap="none">
            <a:spAutoFit/>
          </a:bodyPr>
          <a:lstStyle/>
          <a:p>
            <a:r>
              <a:rPr lang="zh-TW" altLang="en-US" b="1" u="sng" dirty="0">
                <a:latin typeface="游ゴシック" panose="020B0400000000000000" pitchFamily="50" charset="-128"/>
                <a:ea typeface="游ゴシック" panose="020B0400000000000000" pitchFamily="50" charset="-128"/>
              </a:rPr>
              <a:t>管理</a:t>
            </a:r>
            <a:r>
              <a:rPr lang="ja-JP" altLang="en-US" b="1" u="sng" dirty="0">
                <a:latin typeface="游ゴシック" panose="020B0400000000000000" pitchFamily="50" charset="-128"/>
                <a:ea typeface="游ゴシック" panose="020B0400000000000000" pitchFamily="50" charset="-128"/>
              </a:rPr>
              <a:t>事務棟</a:t>
            </a:r>
            <a:endParaRPr lang="ja-JP" altLang="en-US" u="sng" dirty="0">
              <a:latin typeface="游ゴシック" panose="020B0400000000000000" pitchFamily="50" charset="-128"/>
              <a:ea typeface="游ゴシック" panose="020B0400000000000000" pitchFamily="50" charset="-128"/>
            </a:endParaRPr>
          </a:p>
        </p:txBody>
      </p:sp>
      <p:sp>
        <p:nvSpPr>
          <p:cNvPr id="5" name="正方形/長方形 4">
            <a:extLst>
              <a:ext uri="{FF2B5EF4-FFF2-40B4-BE49-F238E27FC236}">
                <a16:creationId xmlns:a16="http://schemas.microsoft.com/office/drawing/2014/main" xmlns="" id="{F2231209-39BC-4343-A943-3EA58A6E3F55}"/>
              </a:ext>
            </a:extLst>
          </p:cNvPr>
          <p:cNvSpPr/>
          <p:nvPr/>
        </p:nvSpPr>
        <p:spPr>
          <a:xfrm>
            <a:off x="131802" y="196334"/>
            <a:ext cx="2148345" cy="523220"/>
          </a:xfrm>
          <a:prstGeom prst="rect">
            <a:avLst/>
          </a:prstGeom>
        </p:spPr>
        <p:txBody>
          <a:bodyPr wrap="square">
            <a:spAutoFit/>
          </a:bodyPr>
          <a:lstStyle/>
          <a:p>
            <a:r>
              <a:rPr lang="ja-JP" altLang="en-US" sz="2800" b="1" dirty="0"/>
              <a:t>施設紹介</a:t>
            </a:r>
            <a:endParaRPr lang="ja-JP" altLang="en-US" sz="2800" dirty="0"/>
          </a:p>
        </p:txBody>
      </p:sp>
      <p:sp>
        <p:nvSpPr>
          <p:cNvPr id="6" name="正方形/長方形 5">
            <a:extLst>
              <a:ext uri="{FF2B5EF4-FFF2-40B4-BE49-F238E27FC236}">
                <a16:creationId xmlns:a16="http://schemas.microsoft.com/office/drawing/2014/main" xmlns="" id="{D0593D0B-70DC-4989-B810-04E27A6B6CBE}"/>
              </a:ext>
            </a:extLst>
          </p:cNvPr>
          <p:cNvSpPr/>
          <p:nvPr/>
        </p:nvSpPr>
        <p:spPr>
          <a:xfrm>
            <a:off x="131802" y="719554"/>
            <a:ext cx="1338828" cy="369332"/>
          </a:xfrm>
          <a:prstGeom prst="rect">
            <a:avLst/>
          </a:prstGeom>
        </p:spPr>
        <p:txBody>
          <a:bodyPr wrap="none">
            <a:spAutoFit/>
          </a:bodyPr>
          <a:lstStyle/>
          <a:p>
            <a:r>
              <a:rPr lang="ja-JP" altLang="en-US" b="1" u="sng" dirty="0"/>
              <a:t>グラウンド</a:t>
            </a:r>
            <a:endParaRPr lang="ja-JP" altLang="en-US" u="sng" dirty="0"/>
          </a:p>
        </p:txBody>
      </p:sp>
      <p:sp>
        <p:nvSpPr>
          <p:cNvPr id="7" name="正方形/長方形 6">
            <a:extLst>
              <a:ext uri="{FF2B5EF4-FFF2-40B4-BE49-F238E27FC236}">
                <a16:creationId xmlns:a16="http://schemas.microsoft.com/office/drawing/2014/main" xmlns="" id="{2A672291-AB1E-48CB-B053-70D15BCE8AD2}"/>
              </a:ext>
            </a:extLst>
          </p:cNvPr>
          <p:cNvSpPr/>
          <p:nvPr/>
        </p:nvSpPr>
        <p:spPr>
          <a:xfrm>
            <a:off x="131802" y="1128116"/>
            <a:ext cx="4979041" cy="923330"/>
          </a:xfrm>
          <a:prstGeom prst="rect">
            <a:avLst/>
          </a:prstGeom>
        </p:spPr>
        <p:txBody>
          <a:bodyPr wrap="square">
            <a:spAutoFit/>
          </a:bodyPr>
          <a:lstStyle/>
          <a:p>
            <a:pPr algn="just">
              <a:buFont typeface="+mj-lt"/>
              <a:buAutoNum type="arabicPeriod"/>
            </a:pPr>
            <a:r>
              <a:rPr lang="ja-JP" altLang="en-US" dirty="0"/>
              <a:t>メイングラウンド（ハイブリッド天然芝）</a:t>
            </a:r>
            <a:r>
              <a:rPr lang="en-US" altLang="ja-JP" dirty="0"/>
              <a:t>130</a:t>
            </a:r>
            <a:r>
              <a:rPr lang="ja-JP" altLang="en-US" dirty="0"/>
              <a:t>ｍ</a:t>
            </a:r>
            <a:r>
              <a:rPr lang="en-US" altLang="ja-JP" dirty="0"/>
              <a:t>×80m</a:t>
            </a:r>
          </a:p>
          <a:p>
            <a:pPr algn="just">
              <a:buFont typeface="+mj-lt"/>
              <a:buAutoNum type="arabicPeriod"/>
            </a:pPr>
            <a:r>
              <a:rPr lang="ja-JP" altLang="en-US" dirty="0"/>
              <a:t>サブグラウンド（砂利）</a:t>
            </a:r>
            <a:r>
              <a:rPr lang="en-US" altLang="ja-JP" dirty="0"/>
              <a:t>120m×70m</a:t>
            </a:r>
            <a:endParaRPr lang="en-US" altLang="ja-JP" dirty="0">
              <a:effectLst/>
            </a:endParaRPr>
          </a:p>
        </p:txBody>
      </p:sp>
      <p:sp>
        <p:nvSpPr>
          <p:cNvPr id="8" name="正方形/長方形 7">
            <a:extLst>
              <a:ext uri="{FF2B5EF4-FFF2-40B4-BE49-F238E27FC236}">
                <a16:creationId xmlns:a16="http://schemas.microsoft.com/office/drawing/2014/main" xmlns="" id="{942B94D4-6A77-4443-BD0C-2A93C5A24B38}"/>
              </a:ext>
            </a:extLst>
          </p:cNvPr>
          <p:cNvSpPr/>
          <p:nvPr/>
        </p:nvSpPr>
        <p:spPr>
          <a:xfrm>
            <a:off x="131802" y="2176461"/>
            <a:ext cx="1107996" cy="369332"/>
          </a:xfrm>
          <a:prstGeom prst="rect">
            <a:avLst/>
          </a:prstGeom>
        </p:spPr>
        <p:txBody>
          <a:bodyPr wrap="none">
            <a:spAutoFit/>
          </a:bodyPr>
          <a:lstStyle/>
          <a:p>
            <a:r>
              <a:rPr lang="ja-JP" altLang="en-US" b="1" u="sng" dirty="0"/>
              <a:t>スタンド</a:t>
            </a:r>
            <a:endParaRPr lang="ja-JP" altLang="en-US" u="sng" dirty="0"/>
          </a:p>
        </p:txBody>
      </p:sp>
      <p:sp>
        <p:nvSpPr>
          <p:cNvPr id="9" name="正方形/長方形 8">
            <a:extLst>
              <a:ext uri="{FF2B5EF4-FFF2-40B4-BE49-F238E27FC236}">
                <a16:creationId xmlns:a16="http://schemas.microsoft.com/office/drawing/2014/main" xmlns="" id="{37381DC0-EF30-4321-9720-88E8E8709FBC}"/>
              </a:ext>
            </a:extLst>
          </p:cNvPr>
          <p:cNvSpPr/>
          <p:nvPr/>
        </p:nvSpPr>
        <p:spPr>
          <a:xfrm>
            <a:off x="97978" y="2630648"/>
            <a:ext cx="3429000" cy="646331"/>
          </a:xfrm>
          <a:prstGeom prst="rect">
            <a:avLst/>
          </a:prstGeom>
        </p:spPr>
        <p:txBody>
          <a:bodyPr>
            <a:spAutoFit/>
          </a:bodyPr>
          <a:lstStyle/>
          <a:p>
            <a:pPr algn="just">
              <a:buFont typeface="+mj-lt"/>
              <a:buAutoNum type="arabicPeriod"/>
            </a:pPr>
            <a:r>
              <a:rPr lang="ja-JP" altLang="en-US" dirty="0"/>
              <a:t>メインスタンド：約</a:t>
            </a:r>
            <a:r>
              <a:rPr lang="en-US" altLang="ja-JP" dirty="0"/>
              <a:t>3,000</a:t>
            </a:r>
            <a:r>
              <a:rPr lang="ja-JP" altLang="en-US" dirty="0"/>
              <a:t>席</a:t>
            </a:r>
          </a:p>
          <a:p>
            <a:pPr algn="just">
              <a:buFont typeface="+mj-lt"/>
              <a:buAutoNum type="arabicPeriod"/>
            </a:pPr>
            <a:r>
              <a:rPr lang="ja-JP" altLang="en-US" dirty="0"/>
              <a:t>バックスタンド：約</a:t>
            </a:r>
            <a:r>
              <a:rPr lang="en-US" altLang="ja-JP" dirty="0"/>
              <a:t>3,000</a:t>
            </a:r>
            <a:r>
              <a:rPr lang="ja-JP" altLang="en-US" dirty="0"/>
              <a:t>席</a:t>
            </a:r>
            <a:endParaRPr lang="ja-JP" altLang="en-US" dirty="0">
              <a:effectLst/>
            </a:endParaRPr>
          </a:p>
        </p:txBody>
      </p:sp>
      <p:sp>
        <p:nvSpPr>
          <p:cNvPr id="10" name="正方形/長方形 9">
            <a:extLst>
              <a:ext uri="{FF2B5EF4-FFF2-40B4-BE49-F238E27FC236}">
                <a16:creationId xmlns:a16="http://schemas.microsoft.com/office/drawing/2014/main" xmlns="" id="{BF478505-763F-4E14-A6A1-030ACE80B3AD}"/>
              </a:ext>
            </a:extLst>
          </p:cNvPr>
          <p:cNvSpPr/>
          <p:nvPr/>
        </p:nvSpPr>
        <p:spPr>
          <a:xfrm>
            <a:off x="131802" y="3769520"/>
            <a:ext cx="3429000" cy="2062103"/>
          </a:xfrm>
          <a:prstGeom prst="rect">
            <a:avLst/>
          </a:prstGeom>
        </p:spPr>
        <p:txBody>
          <a:bodyPr>
            <a:spAutoFit/>
          </a:bodyPr>
          <a:lstStyle/>
          <a:p>
            <a:pPr algn="just">
              <a:buFont typeface="+mj-lt"/>
              <a:buAutoNum type="arabicPeriod"/>
            </a:pPr>
            <a:r>
              <a:rPr lang="ja-JP" altLang="en-US" sz="1600" dirty="0"/>
              <a:t>管理事務室</a:t>
            </a:r>
            <a:endParaRPr lang="en-US" altLang="ja-JP" sz="1600" dirty="0"/>
          </a:p>
          <a:p>
            <a:pPr algn="just">
              <a:buFont typeface="+mj-lt"/>
              <a:buAutoNum type="arabicPeriod"/>
            </a:pPr>
            <a:r>
              <a:rPr lang="ja-JP" altLang="en-US" sz="1600" dirty="0"/>
              <a:t>大ロッカールーム：</a:t>
            </a:r>
            <a:r>
              <a:rPr lang="en-US" altLang="ja-JP" sz="1600" dirty="0"/>
              <a:t>2</a:t>
            </a:r>
            <a:r>
              <a:rPr lang="ja-JP" altLang="en-US" sz="1600" dirty="0"/>
              <a:t>室</a:t>
            </a:r>
          </a:p>
          <a:p>
            <a:pPr algn="just">
              <a:buFont typeface="+mj-lt"/>
              <a:buAutoNum type="arabicPeriod"/>
            </a:pPr>
            <a:r>
              <a:rPr lang="ja-JP" altLang="en-US" sz="1600" dirty="0"/>
              <a:t>小ロッカールーム：</a:t>
            </a:r>
            <a:r>
              <a:rPr lang="en-US" altLang="ja-JP" sz="1600" dirty="0"/>
              <a:t>1</a:t>
            </a:r>
            <a:r>
              <a:rPr lang="ja-JP" altLang="en-US" sz="1600" dirty="0"/>
              <a:t>室</a:t>
            </a:r>
          </a:p>
          <a:p>
            <a:pPr algn="just">
              <a:buFont typeface="+mj-lt"/>
              <a:buAutoNum type="arabicPeriod"/>
            </a:pPr>
            <a:r>
              <a:rPr lang="ja-JP" altLang="en-US" sz="1600" dirty="0"/>
              <a:t>医務室：</a:t>
            </a:r>
            <a:r>
              <a:rPr lang="en-US" altLang="ja-JP" sz="1600" dirty="0"/>
              <a:t>1</a:t>
            </a:r>
            <a:r>
              <a:rPr lang="ja-JP" altLang="en-US" sz="1600" dirty="0"/>
              <a:t>室</a:t>
            </a:r>
          </a:p>
          <a:p>
            <a:pPr algn="just">
              <a:buFont typeface="+mj-lt"/>
              <a:buAutoNum type="arabicPeriod"/>
            </a:pPr>
            <a:r>
              <a:rPr lang="ja-JP" altLang="en-US" sz="1600" dirty="0"/>
              <a:t>会議室：</a:t>
            </a:r>
            <a:r>
              <a:rPr lang="en-US" altLang="ja-JP" sz="1600" dirty="0"/>
              <a:t>1</a:t>
            </a:r>
            <a:r>
              <a:rPr lang="ja-JP" altLang="en-US" sz="1600" dirty="0"/>
              <a:t>室</a:t>
            </a:r>
          </a:p>
          <a:p>
            <a:pPr algn="just">
              <a:buFont typeface="+mj-lt"/>
              <a:buAutoNum type="arabicPeriod"/>
            </a:pPr>
            <a:r>
              <a:rPr lang="ja-JP" altLang="en-US" sz="1600" dirty="0"/>
              <a:t>トイレ：男女各</a:t>
            </a:r>
            <a:r>
              <a:rPr lang="en-US" altLang="ja-JP" sz="1600" dirty="0"/>
              <a:t>1</a:t>
            </a:r>
            <a:r>
              <a:rPr lang="ja-JP" altLang="en-US" sz="1600" dirty="0"/>
              <a:t>カ所</a:t>
            </a:r>
          </a:p>
          <a:p>
            <a:pPr algn="just">
              <a:buFont typeface="+mj-lt"/>
              <a:buAutoNum type="arabicPeriod"/>
            </a:pPr>
            <a:r>
              <a:rPr lang="ja-JP" altLang="en-US" sz="1600" dirty="0"/>
              <a:t>多目的トイレ：</a:t>
            </a:r>
            <a:r>
              <a:rPr lang="en-US" altLang="ja-JP" sz="1600" dirty="0"/>
              <a:t>1</a:t>
            </a:r>
            <a:r>
              <a:rPr lang="ja-JP" altLang="en-US" sz="1600" dirty="0"/>
              <a:t>カ所</a:t>
            </a:r>
          </a:p>
          <a:p>
            <a:pPr algn="just">
              <a:buFont typeface="+mj-lt"/>
              <a:buAutoNum type="arabicPeriod"/>
            </a:pPr>
            <a:r>
              <a:rPr lang="ja-JP" altLang="en-US" sz="1600" dirty="0"/>
              <a:t>木製諸室：５部屋</a:t>
            </a:r>
            <a:endParaRPr lang="ja-JP" altLang="en-US" sz="1600" dirty="0">
              <a:effectLst/>
            </a:endParaRPr>
          </a:p>
        </p:txBody>
      </p:sp>
      <p:pic>
        <p:nvPicPr>
          <p:cNvPr id="12" name="図 11">
            <a:extLst>
              <a:ext uri="{FF2B5EF4-FFF2-40B4-BE49-F238E27FC236}">
                <a16:creationId xmlns:a16="http://schemas.microsoft.com/office/drawing/2014/main" xmlns="" id="{97C320C1-C2C4-47FB-9C30-39C97DC95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11" y="7871346"/>
            <a:ext cx="2835433" cy="1554562"/>
          </a:xfrm>
          <a:prstGeom prst="rect">
            <a:avLst/>
          </a:prstGeom>
        </p:spPr>
      </p:pic>
      <p:pic>
        <p:nvPicPr>
          <p:cNvPr id="14" name="図 13" descr="天井, 屋内, 建物, キッチン が含まれている画像&#10;&#10;自動的に生成された説明">
            <a:extLst>
              <a:ext uri="{FF2B5EF4-FFF2-40B4-BE49-F238E27FC236}">
                <a16:creationId xmlns:a16="http://schemas.microsoft.com/office/drawing/2014/main" xmlns="" id="{05911F52-2BA0-490D-924A-7C5C48573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02" y="5887506"/>
            <a:ext cx="2824843" cy="1507077"/>
          </a:xfrm>
          <a:prstGeom prst="rect">
            <a:avLst/>
          </a:prstGeom>
        </p:spPr>
      </p:pic>
      <p:pic>
        <p:nvPicPr>
          <p:cNvPr id="16" name="図 15" descr="テキスト, ホワイトボード&#10;&#10;自動的に生成された説明">
            <a:extLst>
              <a:ext uri="{FF2B5EF4-FFF2-40B4-BE49-F238E27FC236}">
                <a16:creationId xmlns:a16="http://schemas.microsoft.com/office/drawing/2014/main" xmlns="" id="{DB773EFC-C38F-4B92-B651-0F9E5AE9D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3501" y="5875483"/>
            <a:ext cx="2824843" cy="1507077"/>
          </a:xfrm>
          <a:prstGeom prst="rect">
            <a:avLst/>
          </a:prstGeom>
        </p:spPr>
      </p:pic>
      <p:sp>
        <p:nvSpPr>
          <p:cNvPr id="17" name="正方形/長方形 16">
            <a:extLst>
              <a:ext uri="{FF2B5EF4-FFF2-40B4-BE49-F238E27FC236}">
                <a16:creationId xmlns:a16="http://schemas.microsoft.com/office/drawing/2014/main" xmlns="" id="{25F7F151-6124-4E2C-B1A0-37B8E42262F9}"/>
              </a:ext>
            </a:extLst>
          </p:cNvPr>
          <p:cNvSpPr/>
          <p:nvPr/>
        </p:nvSpPr>
        <p:spPr>
          <a:xfrm>
            <a:off x="24501" y="7441414"/>
            <a:ext cx="6858000" cy="323165"/>
          </a:xfrm>
          <a:prstGeom prst="rect">
            <a:avLst/>
          </a:prstGeom>
        </p:spPr>
        <p:txBody>
          <a:bodyPr wrap="square">
            <a:spAutoFit/>
          </a:bodyPr>
          <a:lstStyle/>
          <a:p>
            <a:r>
              <a:rPr lang="ja-JP" altLang="en-US" sz="1500" dirty="0"/>
              <a:t>写真：西側ロッカールーム（大）と室内にあるラグビー日本代表のサイン</a:t>
            </a:r>
          </a:p>
        </p:txBody>
      </p:sp>
      <p:sp>
        <p:nvSpPr>
          <p:cNvPr id="18" name="正方形/長方形 17">
            <a:extLst>
              <a:ext uri="{FF2B5EF4-FFF2-40B4-BE49-F238E27FC236}">
                <a16:creationId xmlns:a16="http://schemas.microsoft.com/office/drawing/2014/main" xmlns="" id="{D272D39B-1B95-4F73-9F29-EA780183819F}"/>
              </a:ext>
            </a:extLst>
          </p:cNvPr>
          <p:cNvSpPr/>
          <p:nvPr/>
        </p:nvSpPr>
        <p:spPr>
          <a:xfrm>
            <a:off x="49231" y="9475113"/>
            <a:ext cx="3151170" cy="430887"/>
          </a:xfrm>
          <a:prstGeom prst="rect">
            <a:avLst/>
          </a:prstGeom>
        </p:spPr>
        <p:txBody>
          <a:bodyPr wrap="square">
            <a:spAutoFit/>
          </a:bodyPr>
          <a:lstStyle/>
          <a:p>
            <a:r>
              <a:rPr lang="ja-JP" altLang="en-US" sz="1100" dirty="0"/>
              <a:t>写真：西側ロッカールーム（大）の奥にあるシャワールーム（シャワー</a:t>
            </a:r>
            <a:r>
              <a:rPr lang="en-US" altLang="ja-JP" sz="1100" dirty="0"/>
              <a:t>8</a:t>
            </a:r>
            <a:r>
              <a:rPr lang="ja-JP" altLang="en-US" sz="1100" dirty="0"/>
              <a:t>区画）</a:t>
            </a:r>
          </a:p>
        </p:txBody>
      </p:sp>
      <p:pic>
        <p:nvPicPr>
          <p:cNvPr id="3" name="図 2">
            <a:extLst>
              <a:ext uri="{FF2B5EF4-FFF2-40B4-BE49-F238E27FC236}">
                <a16:creationId xmlns:a16="http://schemas.microsoft.com/office/drawing/2014/main" xmlns="" id="{EF12D5F0-5415-42CD-9EA4-93ADB6F0EE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0" y="7876345"/>
            <a:ext cx="2849344" cy="1549563"/>
          </a:xfrm>
          <a:prstGeom prst="rect">
            <a:avLst/>
          </a:prstGeom>
        </p:spPr>
      </p:pic>
      <p:sp>
        <p:nvSpPr>
          <p:cNvPr id="11" name="テキスト ボックス 10">
            <a:extLst>
              <a:ext uri="{FF2B5EF4-FFF2-40B4-BE49-F238E27FC236}">
                <a16:creationId xmlns:a16="http://schemas.microsoft.com/office/drawing/2014/main" xmlns="" id="{2BBD8D76-267D-41DF-915D-1FE2F422DC6D}"/>
              </a:ext>
            </a:extLst>
          </p:cNvPr>
          <p:cNvSpPr txBox="1"/>
          <p:nvPr/>
        </p:nvSpPr>
        <p:spPr>
          <a:xfrm>
            <a:off x="3429000" y="9536667"/>
            <a:ext cx="1532792" cy="307777"/>
          </a:xfrm>
          <a:prstGeom prst="rect">
            <a:avLst/>
          </a:prstGeom>
          <a:noFill/>
        </p:spPr>
        <p:txBody>
          <a:bodyPr wrap="none" rtlCol="0">
            <a:spAutoFit/>
          </a:bodyPr>
          <a:lstStyle/>
          <a:p>
            <a:r>
              <a:rPr kumimoji="1" lang="ja-JP" altLang="en-US" sz="1400" dirty="0"/>
              <a:t>写真：</a:t>
            </a:r>
            <a:r>
              <a:rPr kumimoji="1" lang="en-US" altLang="ja-JP" sz="1400" dirty="0"/>
              <a:t>1</a:t>
            </a:r>
            <a:r>
              <a:rPr kumimoji="1" lang="ja-JP" altLang="en-US" sz="1400" dirty="0"/>
              <a:t>階ホール</a:t>
            </a:r>
          </a:p>
        </p:txBody>
      </p:sp>
    </p:spTree>
    <p:extLst>
      <p:ext uri="{BB962C8B-B14F-4D97-AF65-F5344CB8AC3E}">
        <p14:creationId xmlns:p14="http://schemas.microsoft.com/office/powerpoint/2010/main" val="2431119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 設計図&#10;&#10;自動的に生成された説明">
            <a:extLst>
              <a:ext uri="{FF2B5EF4-FFF2-40B4-BE49-F238E27FC236}">
                <a16:creationId xmlns:a16="http://schemas.microsoft.com/office/drawing/2014/main" xmlns="" id="{12AD33B4-DBF4-C844-AB4E-9AD5CF1ED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47629" y="1700369"/>
            <a:ext cx="9906001" cy="6505257"/>
          </a:xfrm>
          <a:prstGeom prst="rect">
            <a:avLst/>
          </a:prstGeom>
        </p:spPr>
      </p:pic>
      <p:sp>
        <p:nvSpPr>
          <p:cNvPr id="6" name="テキスト ボックス 5">
            <a:extLst>
              <a:ext uri="{FF2B5EF4-FFF2-40B4-BE49-F238E27FC236}">
                <a16:creationId xmlns:a16="http://schemas.microsoft.com/office/drawing/2014/main" xmlns="" id="{BA30EDA9-2C9E-F94F-899E-7E8CE1084E00}"/>
              </a:ext>
            </a:extLst>
          </p:cNvPr>
          <p:cNvSpPr txBox="1"/>
          <p:nvPr/>
        </p:nvSpPr>
        <p:spPr>
          <a:xfrm>
            <a:off x="357463" y="536389"/>
            <a:ext cx="1225015" cy="369332"/>
          </a:xfrm>
          <a:prstGeom prst="rect">
            <a:avLst/>
          </a:prstGeom>
          <a:noFill/>
        </p:spPr>
        <p:txBody>
          <a:bodyPr wrap="none" rtlCol="0">
            <a:spAutoFit/>
          </a:bodyPr>
          <a:lstStyle/>
          <a:p>
            <a:r>
              <a:rPr kumimoji="1" lang="en-US" altLang="ja-JP" dirty="0"/>
              <a:t>1</a:t>
            </a:r>
            <a:r>
              <a:rPr kumimoji="1" lang="ja-JP" altLang="en-US" dirty="0"/>
              <a:t>階平面図</a:t>
            </a:r>
          </a:p>
        </p:txBody>
      </p:sp>
    </p:spTree>
    <p:extLst>
      <p:ext uri="{BB962C8B-B14F-4D97-AF65-F5344CB8AC3E}">
        <p14:creationId xmlns:p14="http://schemas.microsoft.com/office/powerpoint/2010/main" val="2449526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xmlns="" id="{7708B475-7F42-4912-A95F-D6BE3CC84C34}"/>
              </a:ext>
            </a:extLst>
          </p:cNvPr>
          <p:cNvSpPr/>
          <p:nvPr/>
        </p:nvSpPr>
        <p:spPr>
          <a:xfrm>
            <a:off x="3620602" y="7024960"/>
            <a:ext cx="2818672" cy="17857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p>
          <a:p>
            <a:pPr algn="ctr"/>
            <a:endParaRPr kumimoji="1" lang="ja-JP" altLang="en-US" dirty="0"/>
          </a:p>
        </p:txBody>
      </p:sp>
      <p:sp>
        <p:nvSpPr>
          <p:cNvPr id="3" name="正方形/長方形 2">
            <a:extLst>
              <a:ext uri="{FF2B5EF4-FFF2-40B4-BE49-F238E27FC236}">
                <a16:creationId xmlns:a16="http://schemas.microsoft.com/office/drawing/2014/main" xmlns="" id="{C2DC391A-471F-490E-AD90-66C6C6E37510}"/>
              </a:ext>
            </a:extLst>
          </p:cNvPr>
          <p:cNvSpPr/>
          <p:nvPr/>
        </p:nvSpPr>
        <p:spPr>
          <a:xfrm>
            <a:off x="3620602" y="4067076"/>
            <a:ext cx="2821969" cy="17857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lgn="ctr"/>
            <a:endParaRPr kumimoji="1" lang="ja-JP" altLang="en-US" dirty="0">
              <a:solidFill>
                <a:prstClr val="black"/>
              </a:solidFill>
            </a:endParaRPr>
          </a:p>
        </p:txBody>
      </p:sp>
      <p:sp>
        <p:nvSpPr>
          <p:cNvPr id="2" name="正方形/長方形 1">
            <a:extLst>
              <a:ext uri="{FF2B5EF4-FFF2-40B4-BE49-F238E27FC236}">
                <a16:creationId xmlns:a16="http://schemas.microsoft.com/office/drawing/2014/main" xmlns="" id="{399C282E-5321-4309-BF2A-D9C10730CD04}"/>
              </a:ext>
            </a:extLst>
          </p:cNvPr>
          <p:cNvSpPr/>
          <p:nvPr/>
        </p:nvSpPr>
        <p:spPr>
          <a:xfrm>
            <a:off x="3620602" y="1099331"/>
            <a:ext cx="2821969" cy="17857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p>
        </p:txBody>
      </p:sp>
      <p:sp>
        <p:nvSpPr>
          <p:cNvPr id="8" name="テキスト ボックス 7">
            <a:extLst>
              <a:ext uri="{FF2B5EF4-FFF2-40B4-BE49-F238E27FC236}">
                <a16:creationId xmlns:a16="http://schemas.microsoft.com/office/drawing/2014/main" xmlns="" id="{252309DB-067A-4236-8246-AC0DB6AC3A92}"/>
              </a:ext>
            </a:extLst>
          </p:cNvPr>
          <p:cNvSpPr txBox="1"/>
          <p:nvPr/>
        </p:nvSpPr>
        <p:spPr>
          <a:xfrm>
            <a:off x="213433" y="106088"/>
            <a:ext cx="3110870" cy="400110"/>
          </a:xfrm>
          <a:prstGeom prst="rect">
            <a:avLst/>
          </a:prstGeom>
          <a:noFill/>
        </p:spPr>
        <p:txBody>
          <a:bodyPr wrap="square" rtlCol="0">
            <a:spAutoFit/>
          </a:bodyPr>
          <a:lstStyle/>
          <a:p>
            <a:r>
              <a:rPr kumimoji="1" lang="ja-JP" altLang="en-US" sz="2000" b="1" u="heavy"/>
              <a:t>やぐら棟（１階）西</a:t>
            </a:r>
            <a:endParaRPr kumimoji="1" lang="ja-JP" altLang="en-US" sz="2000" b="1" u="heavy" dirty="0"/>
          </a:p>
        </p:txBody>
      </p:sp>
      <p:sp>
        <p:nvSpPr>
          <p:cNvPr id="13" name="テキスト ボックス 12">
            <a:extLst>
              <a:ext uri="{FF2B5EF4-FFF2-40B4-BE49-F238E27FC236}">
                <a16:creationId xmlns:a16="http://schemas.microsoft.com/office/drawing/2014/main" xmlns="" id="{B21F3864-3DD7-4F28-A46C-C44AB6C4E4F1}"/>
              </a:ext>
            </a:extLst>
          </p:cNvPr>
          <p:cNvSpPr txBox="1"/>
          <p:nvPr/>
        </p:nvSpPr>
        <p:spPr>
          <a:xfrm>
            <a:off x="213434" y="620281"/>
            <a:ext cx="3181995" cy="369332"/>
          </a:xfrm>
          <a:prstGeom prst="rect">
            <a:avLst/>
          </a:prstGeom>
          <a:noFill/>
        </p:spPr>
        <p:txBody>
          <a:bodyPr wrap="square" rtlCol="0">
            <a:spAutoFit/>
          </a:bodyPr>
          <a:lstStyle/>
          <a:p>
            <a:r>
              <a:rPr kumimoji="1" lang="ja-JP" altLang="en-US" dirty="0"/>
              <a:t>木質諸室（１階：５室）</a:t>
            </a:r>
          </a:p>
        </p:txBody>
      </p:sp>
      <p:pic>
        <p:nvPicPr>
          <p:cNvPr id="18" name="図 17">
            <a:extLst>
              <a:ext uri="{FF2B5EF4-FFF2-40B4-BE49-F238E27FC236}">
                <a16:creationId xmlns:a16="http://schemas.microsoft.com/office/drawing/2014/main" xmlns="" id="{18B85F69-0726-44A7-A365-C769974DFF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434" y="1099331"/>
            <a:ext cx="3281162" cy="1785792"/>
          </a:xfrm>
          <a:prstGeom prst="rect">
            <a:avLst/>
          </a:prstGeom>
        </p:spPr>
      </p:pic>
      <p:cxnSp>
        <p:nvCxnSpPr>
          <p:cNvPr id="95" name="直線コネクタ 94">
            <a:extLst>
              <a:ext uri="{FF2B5EF4-FFF2-40B4-BE49-F238E27FC236}">
                <a16:creationId xmlns:a16="http://schemas.microsoft.com/office/drawing/2014/main" xmlns="" id="{97190532-A657-4B38-9265-6EDF8E14908C}"/>
              </a:ext>
            </a:extLst>
          </p:cNvPr>
          <p:cNvCxnSpPr>
            <a:cxnSpLocks/>
          </p:cNvCxnSpPr>
          <p:nvPr/>
        </p:nvCxnSpPr>
        <p:spPr>
          <a:xfrm>
            <a:off x="5030509" y="4005517"/>
            <a:ext cx="0" cy="123118"/>
          </a:xfrm>
          <a:prstGeom prst="line">
            <a:avLst/>
          </a:prstGeom>
        </p:spPr>
        <p:style>
          <a:lnRef idx="3">
            <a:schemeClr val="dk1"/>
          </a:lnRef>
          <a:fillRef idx="0">
            <a:schemeClr val="dk1"/>
          </a:fillRef>
          <a:effectRef idx="2">
            <a:schemeClr val="dk1"/>
          </a:effectRef>
          <a:fontRef idx="minor">
            <a:schemeClr val="tx1"/>
          </a:fontRef>
        </p:style>
      </p:cxnSp>
      <p:cxnSp>
        <p:nvCxnSpPr>
          <p:cNvPr id="109" name="直線コネクタ 108">
            <a:extLst>
              <a:ext uri="{FF2B5EF4-FFF2-40B4-BE49-F238E27FC236}">
                <a16:creationId xmlns:a16="http://schemas.microsoft.com/office/drawing/2014/main" xmlns="" id="{B976B6D3-3E75-4DCB-B8E3-BCB23C5C1384}"/>
              </a:ext>
            </a:extLst>
          </p:cNvPr>
          <p:cNvCxnSpPr>
            <a:cxnSpLocks/>
          </p:cNvCxnSpPr>
          <p:nvPr/>
        </p:nvCxnSpPr>
        <p:spPr>
          <a:xfrm>
            <a:off x="5326519" y="4005517"/>
            <a:ext cx="0" cy="123118"/>
          </a:xfrm>
          <a:prstGeom prst="line">
            <a:avLst/>
          </a:prstGeom>
        </p:spPr>
        <p:style>
          <a:lnRef idx="3">
            <a:schemeClr val="dk1"/>
          </a:lnRef>
          <a:fillRef idx="0">
            <a:schemeClr val="dk1"/>
          </a:fillRef>
          <a:effectRef idx="2">
            <a:schemeClr val="dk1"/>
          </a:effectRef>
          <a:fontRef idx="minor">
            <a:schemeClr val="tx1"/>
          </a:fontRef>
        </p:style>
      </p:cxnSp>
      <p:cxnSp>
        <p:nvCxnSpPr>
          <p:cNvPr id="110" name="直線コネクタ 109">
            <a:extLst>
              <a:ext uri="{FF2B5EF4-FFF2-40B4-BE49-F238E27FC236}">
                <a16:creationId xmlns:a16="http://schemas.microsoft.com/office/drawing/2014/main" xmlns="" id="{71334DBB-817A-4376-800D-965EC834511A}"/>
              </a:ext>
            </a:extLst>
          </p:cNvPr>
          <p:cNvCxnSpPr>
            <a:cxnSpLocks/>
          </p:cNvCxnSpPr>
          <p:nvPr/>
        </p:nvCxnSpPr>
        <p:spPr>
          <a:xfrm>
            <a:off x="6227989" y="2823564"/>
            <a:ext cx="0" cy="123118"/>
          </a:xfrm>
          <a:prstGeom prst="line">
            <a:avLst/>
          </a:prstGeom>
        </p:spPr>
        <p:style>
          <a:lnRef idx="3">
            <a:schemeClr val="dk1"/>
          </a:lnRef>
          <a:fillRef idx="0">
            <a:schemeClr val="dk1"/>
          </a:fillRef>
          <a:effectRef idx="2">
            <a:schemeClr val="dk1"/>
          </a:effectRef>
          <a:fontRef idx="minor">
            <a:schemeClr val="tx1"/>
          </a:fontRef>
        </p:style>
      </p:cxnSp>
      <p:cxnSp>
        <p:nvCxnSpPr>
          <p:cNvPr id="111" name="直線コネクタ 110">
            <a:extLst>
              <a:ext uri="{FF2B5EF4-FFF2-40B4-BE49-F238E27FC236}">
                <a16:creationId xmlns:a16="http://schemas.microsoft.com/office/drawing/2014/main" xmlns="" id="{FA515A43-B672-42A4-8E32-7F9D39282E58}"/>
              </a:ext>
            </a:extLst>
          </p:cNvPr>
          <p:cNvCxnSpPr>
            <a:cxnSpLocks/>
          </p:cNvCxnSpPr>
          <p:nvPr/>
        </p:nvCxnSpPr>
        <p:spPr>
          <a:xfrm>
            <a:off x="6009155" y="2823564"/>
            <a:ext cx="0" cy="123118"/>
          </a:xfrm>
          <a:prstGeom prst="line">
            <a:avLst/>
          </a:prstGeom>
        </p:spPr>
        <p:style>
          <a:lnRef idx="3">
            <a:schemeClr val="dk1"/>
          </a:lnRef>
          <a:fillRef idx="0">
            <a:schemeClr val="dk1"/>
          </a:fillRef>
          <a:effectRef idx="2">
            <a:schemeClr val="dk1"/>
          </a:effectRef>
          <a:fontRef idx="minor">
            <a:schemeClr val="tx1"/>
          </a:fontRef>
        </p:style>
      </p:cxnSp>
      <p:cxnSp>
        <p:nvCxnSpPr>
          <p:cNvPr id="112" name="直線コネクタ 111">
            <a:extLst>
              <a:ext uri="{FF2B5EF4-FFF2-40B4-BE49-F238E27FC236}">
                <a16:creationId xmlns:a16="http://schemas.microsoft.com/office/drawing/2014/main" xmlns="" id="{C4BEFC08-B8E9-4A2B-9070-7EE26D882EEB}"/>
              </a:ext>
            </a:extLst>
          </p:cNvPr>
          <p:cNvCxnSpPr>
            <a:cxnSpLocks/>
          </p:cNvCxnSpPr>
          <p:nvPr/>
        </p:nvCxnSpPr>
        <p:spPr>
          <a:xfrm>
            <a:off x="4129373" y="2823564"/>
            <a:ext cx="0" cy="123118"/>
          </a:xfrm>
          <a:prstGeom prst="line">
            <a:avLst/>
          </a:prstGeom>
        </p:spPr>
        <p:style>
          <a:lnRef idx="3">
            <a:schemeClr val="dk1"/>
          </a:lnRef>
          <a:fillRef idx="0">
            <a:schemeClr val="dk1"/>
          </a:fillRef>
          <a:effectRef idx="2">
            <a:schemeClr val="dk1"/>
          </a:effectRef>
          <a:fontRef idx="minor">
            <a:schemeClr val="tx1"/>
          </a:fontRef>
        </p:style>
      </p:cxnSp>
      <p:cxnSp>
        <p:nvCxnSpPr>
          <p:cNvPr id="113" name="直線コネクタ 112">
            <a:extLst>
              <a:ext uri="{FF2B5EF4-FFF2-40B4-BE49-F238E27FC236}">
                <a16:creationId xmlns:a16="http://schemas.microsoft.com/office/drawing/2014/main" xmlns="" id="{C11A799B-D37C-40A6-A3FA-AA1C7F7BFD5D}"/>
              </a:ext>
            </a:extLst>
          </p:cNvPr>
          <p:cNvCxnSpPr>
            <a:cxnSpLocks/>
          </p:cNvCxnSpPr>
          <p:nvPr/>
        </p:nvCxnSpPr>
        <p:spPr>
          <a:xfrm>
            <a:off x="3897025" y="2823564"/>
            <a:ext cx="0" cy="123118"/>
          </a:xfrm>
          <a:prstGeom prst="line">
            <a:avLst/>
          </a:prstGeom>
        </p:spPr>
        <p:style>
          <a:lnRef idx="3">
            <a:schemeClr val="dk1"/>
          </a:lnRef>
          <a:fillRef idx="0">
            <a:schemeClr val="dk1"/>
          </a:fillRef>
          <a:effectRef idx="2">
            <a:schemeClr val="dk1"/>
          </a:effectRef>
          <a:fontRef idx="minor">
            <a:schemeClr val="tx1"/>
          </a:fontRef>
        </p:style>
      </p:cxnSp>
      <p:cxnSp>
        <p:nvCxnSpPr>
          <p:cNvPr id="114" name="直線コネクタ 113">
            <a:extLst>
              <a:ext uri="{FF2B5EF4-FFF2-40B4-BE49-F238E27FC236}">
                <a16:creationId xmlns:a16="http://schemas.microsoft.com/office/drawing/2014/main" xmlns="" id="{2F1D192C-A13A-4BBA-8C6E-E1A3884BBCEA}"/>
              </a:ext>
            </a:extLst>
          </p:cNvPr>
          <p:cNvCxnSpPr>
            <a:cxnSpLocks/>
          </p:cNvCxnSpPr>
          <p:nvPr/>
        </p:nvCxnSpPr>
        <p:spPr>
          <a:xfrm>
            <a:off x="6227989" y="6961046"/>
            <a:ext cx="0" cy="123118"/>
          </a:xfrm>
          <a:prstGeom prst="line">
            <a:avLst/>
          </a:prstGeom>
        </p:spPr>
        <p:style>
          <a:lnRef idx="3">
            <a:schemeClr val="dk1"/>
          </a:lnRef>
          <a:fillRef idx="0">
            <a:schemeClr val="dk1"/>
          </a:fillRef>
          <a:effectRef idx="2">
            <a:schemeClr val="dk1"/>
          </a:effectRef>
          <a:fontRef idx="minor">
            <a:schemeClr val="tx1"/>
          </a:fontRef>
        </p:style>
      </p:cxnSp>
      <p:cxnSp>
        <p:nvCxnSpPr>
          <p:cNvPr id="115" name="直線コネクタ 114">
            <a:extLst>
              <a:ext uri="{FF2B5EF4-FFF2-40B4-BE49-F238E27FC236}">
                <a16:creationId xmlns:a16="http://schemas.microsoft.com/office/drawing/2014/main" xmlns="" id="{BDFBE548-7086-4DC9-A439-37DB90EE49A0}"/>
              </a:ext>
            </a:extLst>
          </p:cNvPr>
          <p:cNvCxnSpPr>
            <a:cxnSpLocks/>
          </p:cNvCxnSpPr>
          <p:nvPr/>
        </p:nvCxnSpPr>
        <p:spPr>
          <a:xfrm>
            <a:off x="6009155" y="6961046"/>
            <a:ext cx="0" cy="123118"/>
          </a:xfrm>
          <a:prstGeom prst="line">
            <a:avLst/>
          </a:prstGeom>
        </p:spPr>
        <p:style>
          <a:lnRef idx="3">
            <a:schemeClr val="dk1"/>
          </a:lnRef>
          <a:fillRef idx="0">
            <a:schemeClr val="dk1"/>
          </a:fillRef>
          <a:effectRef idx="2">
            <a:schemeClr val="dk1"/>
          </a:effectRef>
          <a:fontRef idx="minor">
            <a:schemeClr val="tx1"/>
          </a:fontRef>
        </p:style>
      </p:cxnSp>
      <p:sp>
        <p:nvSpPr>
          <p:cNvPr id="6" name="テキスト ボックス 5">
            <a:extLst>
              <a:ext uri="{FF2B5EF4-FFF2-40B4-BE49-F238E27FC236}">
                <a16:creationId xmlns:a16="http://schemas.microsoft.com/office/drawing/2014/main" xmlns="" id="{5BF2F0E4-8506-49D7-B00F-15BE4463E832}"/>
              </a:ext>
            </a:extLst>
          </p:cNvPr>
          <p:cNvSpPr txBox="1"/>
          <p:nvPr/>
        </p:nvSpPr>
        <p:spPr>
          <a:xfrm>
            <a:off x="89136" y="3032302"/>
            <a:ext cx="1415772" cy="338554"/>
          </a:xfrm>
          <a:prstGeom prst="rect">
            <a:avLst/>
          </a:prstGeom>
          <a:noFill/>
        </p:spPr>
        <p:txBody>
          <a:bodyPr wrap="none" rtlCol="0">
            <a:spAutoFit/>
          </a:bodyPr>
          <a:lstStyle/>
          <a:p>
            <a:r>
              <a:rPr kumimoji="1" lang="en-US" altLang="ja-JP" sz="1600" b="1" dirty="0"/>
              <a:t>【</a:t>
            </a:r>
            <a:r>
              <a:rPr kumimoji="1" lang="ja-JP" altLang="en-US" sz="1600" b="1" dirty="0"/>
              <a:t>主な用途</a:t>
            </a:r>
            <a:r>
              <a:rPr kumimoji="1" lang="en-US" altLang="ja-JP" sz="1600" b="1" dirty="0"/>
              <a:t>】</a:t>
            </a:r>
            <a:endParaRPr kumimoji="1" lang="ja-JP" altLang="en-US" sz="1600" b="1" dirty="0"/>
          </a:p>
        </p:txBody>
      </p:sp>
      <p:sp>
        <p:nvSpPr>
          <p:cNvPr id="12" name="テキスト ボックス 11">
            <a:extLst>
              <a:ext uri="{FF2B5EF4-FFF2-40B4-BE49-F238E27FC236}">
                <a16:creationId xmlns:a16="http://schemas.microsoft.com/office/drawing/2014/main" xmlns="" id="{DE6EC156-DA20-45AA-A30F-6E2EB3400472}"/>
              </a:ext>
            </a:extLst>
          </p:cNvPr>
          <p:cNvSpPr txBox="1"/>
          <p:nvPr/>
        </p:nvSpPr>
        <p:spPr>
          <a:xfrm>
            <a:off x="89136" y="6098060"/>
            <a:ext cx="1415772" cy="338554"/>
          </a:xfrm>
          <a:prstGeom prst="rect">
            <a:avLst/>
          </a:prstGeom>
          <a:noFill/>
        </p:spPr>
        <p:txBody>
          <a:bodyPr wrap="none" rtlCol="0">
            <a:spAutoFit/>
          </a:bodyPr>
          <a:lstStyle/>
          <a:p>
            <a:r>
              <a:rPr kumimoji="1" lang="en-US" altLang="ja-JP" sz="1600" b="1" dirty="0"/>
              <a:t>【</a:t>
            </a:r>
            <a:r>
              <a:rPr kumimoji="1" lang="ja-JP" altLang="en-US" sz="1600" b="1" dirty="0"/>
              <a:t>主な用途</a:t>
            </a:r>
            <a:r>
              <a:rPr kumimoji="1" lang="en-US" altLang="ja-JP" sz="1600" b="1" dirty="0"/>
              <a:t>】</a:t>
            </a:r>
            <a:endParaRPr kumimoji="1" lang="ja-JP" altLang="en-US" sz="1600" b="1" dirty="0"/>
          </a:p>
        </p:txBody>
      </p:sp>
      <p:sp>
        <p:nvSpPr>
          <p:cNvPr id="16" name="テキスト ボックス 15">
            <a:extLst>
              <a:ext uri="{FF2B5EF4-FFF2-40B4-BE49-F238E27FC236}">
                <a16:creationId xmlns:a16="http://schemas.microsoft.com/office/drawing/2014/main" xmlns="" id="{79C2EF22-B0E4-40A3-ACD4-AD1F83D38680}"/>
              </a:ext>
            </a:extLst>
          </p:cNvPr>
          <p:cNvSpPr txBox="1"/>
          <p:nvPr/>
        </p:nvSpPr>
        <p:spPr>
          <a:xfrm>
            <a:off x="199051" y="9023271"/>
            <a:ext cx="1415772" cy="338554"/>
          </a:xfrm>
          <a:prstGeom prst="rect">
            <a:avLst/>
          </a:prstGeom>
          <a:noFill/>
        </p:spPr>
        <p:txBody>
          <a:bodyPr wrap="none" rtlCol="0">
            <a:spAutoFit/>
          </a:bodyPr>
          <a:lstStyle/>
          <a:p>
            <a:r>
              <a:rPr kumimoji="1" lang="en-US" altLang="ja-JP" sz="1600" b="1" dirty="0"/>
              <a:t>【</a:t>
            </a:r>
            <a:r>
              <a:rPr kumimoji="1" lang="ja-JP" altLang="en-US" sz="1600" b="1" dirty="0"/>
              <a:t>主な用途</a:t>
            </a:r>
            <a:r>
              <a:rPr kumimoji="1" lang="en-US" altLang="ja-JP" sz="1600" b="1" dirty="0"/>
              <a:t>】</a:t>
            </a:r>
            <a:endParaRPr kumimoji="1" lang="ja-JP" altLang="en-US" sz="1600" b="1" dirty="0"/>
          </a:p>
        </p:txBody>
      </p:sp>
      <p:sp>
        <p:nvSpPr>
          <p:cNvPr id="20" name="テキスト ボックス 19">
            <a:extLst>
              <a:ext uri="{FF2B5EF4-FFF2-40B4-BE49-F238E27FC236}">
                <a16:creationId xmlns:a16="http://schemas.microsoft.com/office/drawing/2014/main" xmlns="" id="{F040E62D-AD92-4DC4-9A06-EF5960FAABD5}"/>
              </a:ext>
            </a:extLst>
          </p:cNvPr>
          <p:cNvSpPr txBox="1"/>
          <p:nvPr/>
        </p:nvSpPr>
        <p:spPr>
          <a:xfrm>
            <a:off x="213434" y="3416670"/>
            <a:ext cx="2973654" cy="338554"/>
          </a:xfrm>
          <a:prstGeom prst="rect">
            <a:avLst/>
          </a:prstGeom>
          <a:noFill/>
        </p:spPr>
        <p:txBody>
          <a:bodyPr wrap="square" rtlCol="0">
            <a:spAutoFit/>
          </a:bodyPr>
          <a:lstStyle/>
          <a:p>
            <a:r>
              <a:rPr kumimoji="1" lang="ja-JP" altLang="en-US" sz="1600" dirty="0"/>
              <a:t>運営本部室（会議室転用可）</a:t>
            </a:r>
          </a:p>
        </p:txBody>
      </p:sp>
      <p:sp>
        <p:nvSpPr>
          <p:cNvPr id="14" name="テキスト ボックス 13">
            <a:extLst>
              <a:ext uri="{FF2B5EF4-FFF2-40B4-BE49-F238E27FC236}">
                <a16:creationId xmlns:a16="http://schemas.microsoft.com/office/drawing/2014/main" xmlns="" id="{B9792E95-C9C8-4FBC-92F7-92C97B40A227}"/>
              </a:ext>
            </a:extLst>
          </p:cNvPr>
          <p:cNvSpPr txBox="1"/>
          <p:nvPr/>
        </p:nvSpPr>
        <p:spPr>
          <a:xfrm>
            <a:off x="4116921" y="725916"/>
            <a:ext cx="1800493" cy="369332"/>
          </a:xfrm>
          <a:prstGeom prst="rect">
            <a:avLst/>
          </a:prstGeom>
          <a:noFill/>
        </p:spPr>
        <p:txBody>
          <a:bodyPr wrap="none" rtlCol="0">
            <a:spAutoFit/>
          </a:bodyPr>
          <a:lstStyle/>
          <a:p>
            <a:r>
              <a:rPr kumimoji="1" lang="ja-JP" altLang="en-US" b="1"/>
              <a:t>１階最西側</a:t>
            </a:r>
            <a:r>
              <a:rPr kumimoji="1" lang="ja-JP" altLang="en-US" b="1" dirty="0"/>
              <a:t>諸室</a:t>
            </a:r>
          </a:p>
        </p:txBody>
      </p:sp>
      <p:sp>
        <p:nvSpPr>
          <p:cNvPr id="39" name="テキスト ボックス 38">
            <a:extLst>
              <a:ext uri="{FF2B5EF4-FFF2-40B4-BE49-F238E27FC236}">
                <a16:creationId xmlns:a16="http://schemas.microsoft.com/office/drawing/2014/main" xmlns="" id="{71D32A4B-5CF0-4726-8D7B-91783846E359}"/>
              </a:ext>
            </a:extLst>
          </p:cNvPr>
          <p:cNvSpPr txBox="1"/>
          <p:nvPr/>
        </p:nvSpPr>
        <p:spPr>
          <a:xfrm>
            <a:off x="4232337" y="3576983"/>
            <a:ext cx="1800493" cy="369332"/>
          </a:xfrm>
          <a:prstGeom prst="rect">
            <a:avLst/>
          </a:prstGeom>
          <a:noFill/>
        </p:spPr>
        <p:txBody>
          <a:bodyPr wrap="none" rtlCol="0">
            <a:spAutoFit/>
          </a:bodyPr>
          <a:lstStyle/>
          <a:p>
            <a:r>
              <a:rPr kumimoji="1" lang="ja-JP" altLang="en-US" b="1"/>
              <a:t>１階西側</a:t>
            </a:r>
            <a:r>
              <a:rPr kumimoji="1" lang="ja-JP" altLang="en-US" b="1" dirty="0"/>
              <a:t>諸室①</a:t>
            </a:r>
          </a:p>
        </p:txBody>
      </p:sp>
      <p:sp>
        <p:nvSpPr>
          <p:cNvPr id="40" name="テキスト ボックス 39">
            <a:extLst>
              <a:ext uri="{FF2B5EF4-FFF2-40B4-BE49-F238E27FC236}">
                <a16:creationId xmlns:a16="http://schemas.microsoft.com/office/drawing/2014/main" xmlns="" id="{AEA669ED-1300-4E99-9971-706215FAF2D4}"/>
              </a:ext>
            </a:extLst>
          </p:cNvPr>
          <p:cNvSpPr txBox="1"/>
          <p:nvPr/>
        </p:nvSpPr>
        <p:spPr>
          <a:xfrm>
            <a:off x="267056" y="6482000"/>
            <a:ext cx="3057247" cy="338554"/>
          </a:xfrm>
          <a:prstGeom prst="rect">
            <a:avLst/>
          </a:prstGeom>
          <a:noFill/>
        </p:spPr>
        <p:txBody>
          <a:bodyPr wrap="none" rtlCol="0">
            <a:spAutoFit/>
          </a:bodyPr>
          <a:lstStyle/>
          <a:p>
            <a:r>
              <a:rPr kumimoji="1" lang="ja-JP" altLang="en-US" sz="1600" dirty="0"/>
              <a:t>ＨＩＡルーム（医務室共有可）</a:t>
            </a:r>
          </a:p>
        </p:txBody>
      </p:sp>
      <p:sp>
        <p:nvSpPr>
          <p:cNvPr id="41" name="テキスト ボックス 40">
            <a:extLst>
              <a:ext uri="{FF2B5EF4-FFF2-40B4-BE49-F238E27FC236}">
                <a16:creationId xmlns:a16="http://schemas.microsoft.com/office/drawing/2014/main" xmlns="" id="{92DB18D6-BA6C-42E7-B29E-AAD5B8220089}"/>
              </a:ext>
            </a:extLst>
          </p:cNvPr>
          <p:cNvSpPr txBox="1"/>
          <p:nvPr/>
        </p:nvSpPr>
        <p:spPr>
          <a:xfrm>
            <a:off x="4208662" y="6525770"/>
            <a:ext cx="1800493" cy="369332"/>
          </a:xfrm>
          <a:prstGeom prst="rect">
            <a:avLst/>
          </a:prstGeom>
          <a:noFill/>
        </p:spPr>
        <p:txBody>
          <a:bodyPr wrap="none" rtlCol="0">
            <a:spAutoFit/>
          </a:bodyPr>
          <a:lstStyle/>
          <a:p>
            <a:r>
              <a:rPr kumimoji="1" lang="ja-JP" altLang="en-US" b="1"/>
              <a:t>１階西側</a:t>
            </a:r>
            <a:r>
              <a:rPr kumimoji="1" lang="ja-JP" altLang="en-US" b="1" dirty="0"/>
              <a:t>諸室②</a:t>
            </a:r>
          </a:p>
        </p:txBody>
      </p:sp>
      <p:sp>
        <p:nvSpPr>
          <p:cNvPr id="44" name="テキスト ボックス 43">
            <a:extLst>
              <a:ext uri="{FF2B5EF4-FFF2-40B4-BE49-F238E27FC236}">
                <a16:creationId xmlns:a16="http://schemas.microsoft.com/office/drawing/2014/main" xmlns="" id="{40D6553C-49BE-4636-BBE6-9DD1E0A623DE}"/>
              </a:ext>
            </a:extLst>
          </p:cNvPr>
          <p:cNvSpPr txBox="1"/>
          <p:nvPr/>
        </p:nvSpPr>
        <p:spPr>
          <a:xfrm>
            <a:off x="3875283" y="7070264"/>
            <a:ext cx="1257300" cy="369332"/>
          </a:xfrm>
          <a:prstGeom prst="rect">
            <a:avLst/>
          </a:prstGeom>
          <a:noFill/>
        </p:spPr>
        <p:txBody>
          <a:bodyPr wrap="square" rtlCol="0">
            <a:spAutoFit/>
          </a:bodyPr>
          <a:lstStyle/>
          <a:p>
            <a:r>
              <a:rPr kumimoji="1" lang="ja-JP" altLang="en-US" dirty="0"/>
              <a:t>処置室１</a:t>
            </a:r>
          </a:p>
        </p:txBody>
      </p:sp>
      <p:sp>
        <p:nvSpPr>
          <p:cNvPr id="45" name="テキスト ボックス 44">
            <a:extLst>
              <a:ext uri="{FF2B5EF4-FFF2-40B4-BE49-F238E27FC236}">
                <a16:creationId xmlns:a16="http://schemas.microsoft.com/office/drawing/2014/main" xmlns="" id="{FB3ADD0D-D4F8-4179-A1FA-5E74BB616E20}"/>
              </a:ext>
            </a:extLst>
          </p:cNvPr>
          <p:cNvSpPr txBox="1"/>
          <p:nvPr/>
        </p:nvSpPr>
        <p:spPr>
          <a:xfrm>
            <a:off x="3822595" y="7528784"/>
            <a:ext cx="1107996" cy="369332"/>
          </a:xfrm>
          <a:prstGeom prst="rect">
            <a:avLst/>
          </a:prstGeom>
          <a:noFill/>
        </p:spPr>
        <p:txBody>
          <a:bodyPr wrap="none" rtlCol="0">
            <a:spAutoFit/>
          </a:bodyPr>
          <a:lstStyle/>
          <a:p>
            <a:r>
              <a:rPr kumimoji="1" lang="ja-JP" altLang="en-US" dirty="0"/>
              <a:t>トイレ１</a:t>
            </a:r>
          </a:p>
        </p:txBody>
      </p:sp>
      <p:sp>
        <p:nvSpPr>
          <p:cNvPr id="46" name="テキスト ボックス 45">
            <a:extLst>
              <a:ext uri="{FF2B5EF4-FFF2-40B4-BE49-F238E27FC236}">
                <a16:creationId xmlns:a16="http://schemas.microsoft.com/office/drawing/2014/main" xmlns="" id="{5F8754E3-4AB4-444E-8464-431AEA4F1DC2}"/>
              </a:ext>
            </a:extLst>
          </p:cNvPr>
          <p:cNvSpPr txBox="1"/>
          <p:nvPr/>
        </p:nvSpPr>
        <p:spPr>
          <a:xfrm>
            <a:off x="3822595" y="8020130"/>
            <a:ext cx="1107996" cy="369332"/>
          </a:xfrm>
          <a:prstGeom prst="rect">
            <a:avLst/>
          </a:prstGeom>
          <a:noFill/>
        </p:spPr>
        <p:txBody>
          <a:bodyPr wrap="none" rtlCol="0">
            <a:spAutoFit/>
          </a:bodyPr>
          <a:lstStyle/>
          <a:p>
            <a:r>
              <a:rPr kumimoji="1" lang="ja-JP" altLang="en-US" dirty="0"/>
              <a:t>トイレ２</a:t>
            </a:r>
          </a:p>
        </p:txBody>
      </p:sp>
      <p:sp>
        <p:nvSpPr>
          <p:cNvPr id="47" name="テキスト ボックス 46">
            <a:extLst>
              <a:ext uri="{FF2B5EF4-FFF2-40B4-BE49-F238E27FC236}">
                <a16:creationId xmlns:a16="http://schemas.microsoft.com/office/drawing/2014/main" xmlns="" id="{2375C480-9B84-4B2E-B9CC-6975AFD3426E}"/>
              </a:ext>
            </a:extLst>
          </p:cNvPr>
          <p:cNvSpPr txBox="1"/>
          <p:nvPr/>
        </p:nvSpPr>
        <p:spPr>
          <a:xfrm>
            <a:off x="3875283" y="8480963"/>
            <a:ext cx="1107996" cy="369332"/>
          </a:xfrm>
          <a:prstGeom prst="rect">
            <a:avLst/>
          </a:prstGeom>
          <a:noFill/>
        </p:spPr>
        <p:txBody>
          <a:bodyPr wrap="none" rtlCol="0">
            <a:spAutoFit/>
          </a:bodyPr>
          <a:lstStyle/>
          <a:p>
            <a:r>
              <a:rPr kumimoji="1" lang="ja-JP" altLang="en-US" dirty="0"/>
              <a:t>処置室２</a:t>
            </a:r>
          </a:p>
        </p:txBody>
      </p:sp>
      <p:sp>
        <p:nvSpPr>
          <p:cNvPr id="49" name="テキスト ボックス 48">
            <a:extLst>
              <a:ext uri="{FF2B5EF4-FFF2-40B4-BE49-F238E27FC236}">
                <a16:creationId xmlns:a16="http://schemas.microsoft.com/office/drawing/2014/main" xmlns="" id="{56D37061-7458-48CF-A16E-7243D76210DB}"/>
              </a:ext>
            </a:extLst>
          </p:cNvPr>
          <p:cNvSpPr txBox="1"/>
          <p:nvPr/>
        </p:nvSpPr>
        <p:spPr>
          <a:xfrm>
            <a:off x="267056" y="9361825"/>
            <a:ext cx="3416320" cy="369332"/>
          </a:xfrm>
          <a:prstGeom prst="rect">
            <a:avLst/>
          </a:prstGeom>
          <a:noFill/>
        </p:spPr>
        <p:txBody>
          <a:bodyPr wrap="none" rtlCol="0">
            <a:spAutoFit/>
          </a:bodyPr>
          <a:lstStyle/>
          <a:p>
            <a:r>
              <a:rPr kumimoji="1" lang="ja-JP" altLang="en-US" dirty="0"/>
              <a:t>ドーピングコントロールルーム</a:t>
            </a:r>
          </a:p>
        </p:txBody>
      </p:sp>
      <p:cxnSp>
        <p:nvCxnSpPr>
          <p:cNvPr id="21" name="直線コネクタ 20">
            <a:extLst>
              <a:ext uri="{FF2B5EF4-FFF2-40B4-BE49-F238E27FC236}">
                <a16:creationId xmlns:a16="http://schemas.microsoft.com/office/drawing/2014/main" xmlns="" id="{F2CA0475-A9F6-428D-886C-1452110000FF}"/>
              </a:ext>
            </a:extLst>
          </p:cNvPr>
          <p:cNvCxnSpPr>
            <a:cxnSpLocks/>
            <a:stCxn id="4" idx="0"/>
            <a:endCxn id="4" idx="2"/>
          </p:cNvCxnSpPr>
          <p:nvPr/>
        </p:nvCxnSpPr>
        <p:spPr>
          <a:xfrm>
            <a:off x="5029938" y="7024960"/>
            <a:ext cx="0" cy="1785792"/>
          </a:xfrm>
          <a:prstGeom prst="line">
            <a:avLst/>
          </a:prstGeom>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xmlns="" id="{FFE0A3CE-7B81-4845-AC93-4436DA063848}"/>
              </a:ext>
            </a:extLst>
          </p:cNvPr>
          <p:cNvCxnSpPr>
            <a:cxnSpLocks/>
          </p:cNvCxnSpPr>
          <p:nvPr/>
        </p:nvCxnSpPr>
        <p:spPr>
          <a:xfrm>
            <a:off x="3620601" y="7465354"/>
            <a:ext cx="1511982" cy="0"/>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xmlns="" id="{1EC6BE65-65CD-4380-A255-2017370EAE6F}"/>
              </a:ext>
            </a:extLst>
          </p:cNvPr>
          <p:cNvCxnSpPr>
            <a:cxnSpLocks/>
            <a:stCxn id="4" idx="1"/>
          </p:cNvCxnSpPr>
          <p:nvPr/>
        </p:nvCxnSpPr>
        <p:spPr>
          <a:xfrm flipV="1">
            <a:off x="3620602" y="7913774"/>
            <a:ext cx="1511981" cy="4082"/>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xmlns="" id="{9ACE1C60-E6C3-4FA7-A215-0547DAD2D7E1}"/>
              </a:ext>
            </a:extLst>
          </p:cNvPr>
          <p:cNvCxnSpPr/>
          <p:nvPr/>
        </p:nvCxnSpPr>
        <p:spPr>
          <a:xfrm>
            <a:off x="3620601" y="8389462"/>
            <a:ext cx="1511982" cy="0"/>
          </a:xfrm>
          <a:prstGeom prst="line">
            <a:avLst/>
          </a:prstGeom>
        </p:spPr>
        <p:style>
          <a:lnRef idx="1">
            <a:schemeClr val="dk1"/>
          </a:lnRef>
          <a:fillRef idx="0">
            <a:schemeClr val="dk1"/>
          </a:fillRef>
          <a:effectRef idx="0">
            <a:schemeClr val="dk1"/>
          </a:effectRef>
          <a:fontRef idx="minor">
            <a:schemeClr val="tx1"/>
          </a:fontRef>
        </p:style>
      </p:cxnSp>
      <p:pic>
        <p:nvPicPr>
          <p:cNvPr id="22" name="図 21">
            <a:extLst>
              <a:ext uri="{FF2B5EF4-FFF2-40B4-BE49-F238E27FC236}">
                <a16:creationId xmlns:a16="http://schemas.microsoft.com/office/drawing/2014/main" xmlns="" id="{A7CDD1A5-013F-4F1E-8F65-4D02A4EFFD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034" y="7051547"/>
            <a:ext cx="3211945" cy="1785791"/>
          </a:xfrm>
          <a:prstGeom prst="rect">
            <a:avLst/>
          </a:prstGeom>
        </p:spPr>
      </p:pic>
      <p:pic>
        <p:nvPicPr>
          <p:cNvPr id="24" name="図 23" descr="建物, フェンス, 屋内, 木製 が含まれている画像&#10;&#10;自動的に生成された説明">
            <a:extLst>
              <a:ext uri="{FF2B5EF4-FFF2-40B4-BE49-F238E27FC236}">
                <a16:creationId xmlns:a16="http://schemas.microsoft.com/office/drawing/2014/main" xmlns="" id="{C58E54F6-20E6-436A-A29D-998B12459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051" y="4081275"/>
            <a:ext cx="3309928" cy="1785792"/>
          </a:xfrm>
          <a:prstGeom prst="rect">
            <a:avLst/>
          </a:prstGeom>
        </p:spPr>
      </p:pic>
      <p:cxnSp>
        <p:nvCxnSpPr>
          <p:cNvPr id="7" name="直線コネクタ 6">
            <a:extLst>
              <a:ext uri="{FF2B5EF4-FFF2-40B4-BE49-F238E27FC236}">
                <a16:creationId xmlns:a16="http://schemas.microsoft.com/office/drawing/2014/main" xmlns="" id="{EE5BA14A-E32E-4327-8020-5546574A83BE}"/>
              </a:ext>
            </a:extLst>
          </p:cNvPr>
          <p:cNvCxnSpPr>
            <a:cxnSpLocks/>
          </p:cNvCxnSpPr>
          <p:nvPr/>
        </p:nvCxnSpPr>
        <p:spPr>
          <a:xfrm>
            <a:off x="3620601" y="3032302"/>
            <a:ext cx="0" cy="217084"/>
          </a:xfrm>
          <a:prstGeom prst="line">
            <a:avLst/>
          </a:prstGeom>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xmlns="" id="{92A1CCFB-7CC9-422E-A45D-82EE2D0B5E7F}"/>
              </a:ext>
            </a:extLst>
          </p:cNvPr>
          <p:cNvCxnSpPr>
            <a:cxnSpLocks/>
          </p:cNvCxnSpPr>
          <p:nvPr/>
        </p:nvCxnSpPr>
        <p:spPr>
          <a:xfrm>
            <a:off x="6442571" y="3032302"/>
            <a:ext cx="0" cy="217084"/>
          </a:xfrm>
          <a:prstGeom prst="line">
            <a:avLst/>
          </a:prstGeom>
        </p:spPr>
        <p:style>
          <a:lnRef idx="1">
            <a:schemeClr val="dk1"/>
          </a:lnRef>
          <a:fillRef idx="0">
            <a:schemeClr val="dk1"/>
          </a:fillRef>
          <a:effectRef idx="0">
            <a:schemeClr val="dk1"/>
          </a:effectRef>
          <a:fontRef idx="minor">
            <a:schemeClr val="tx1"/>
          </a:fontRef>
        </p:style>
      </p:cxnSp>
      <p:sp>
        <p:nvSpPr>
          <p:cNvPr id="19" name="テキスト ボックス 18">
            <a:extLst>
              <a:ext uri="{FF2B5EF4-FFF2-40B4-BE49-F238E27FC236}">
                <a16:creationId xmlns:a16="http://schemas.microsoft.com/office/drawing/2014/main" xmlns="" id="{F156CC87-1F56-4F4B-8879-189B8ACC4CC0}"/>
              </a:ext>
            </a:extLst>
          </p:cNvPr>
          <p:cNvSpPr txBox="1"/>
          <p:nvPr/>
        </p:nvSpPr>
        <p:spPr>
          <a:xfrm>
            <a:off x="4765590" y="2956185"/>
            <a:ext cx="603050" cy="369332"/>
          </a:xfrm>
          <a:prstGeom prst="rect">
            <a:avLst/>
          </a:prstGeom>
          <a:noFill/>
        </p:spPr>
        <p:txBody>
          <a:bodyPr wrap="none" rtlCol="0">
            <a:spAutoFit/>
          </a:bodyPr>
          <a:lstStyle/>
          <a:p>
            <a:r>
              <a:rPr kumimoji="1" lang="en-US" altLang="ja-JP" dirty="0"/>
              <a:t>14m</a:t>
            </a:r>
            <a:endParaRPr kumimoji="1" lang="ja-JP" altLang="en-US" dirty="0"/>
          </a:p>
        </p:txBody>
      </p:sp>
      <p:cxnSp>
        <p:nvCxnSpPr>
          <p:cNvPr id="26" name="直線コネクタ 25">
            <a:extLst>
              <a:ext uri="{FF2B5EF4-FFF2-40B4-BE49-F238E27FC236}">
                <a16:creationId xmlns:a16="http://schemas.microsoft.com/office/drawing/2014/main" xmlns="" id="{7A36B4D7-6B46-4071-AD79-10C451175953}"/>
              </a:ext>
            </a:extLst>
          </p:cNvPr>
          <p:cNvCxnSpPr>
            <a:cxnSpLocks/>
            <a:endCxn id="19" idx="1"/>
          </p:cNvCxnSpPr>
          <p:nvPr/>
        </p:nvCxnSpPr>
        <p:spPr>
          <a:xfrm flipV="1">
            <a:off x="3656130" y="3140851"/>
            <a:ext cx="1109460" cy="5758"/>
          </a:xfrm>
          <a:prstGeom prst="line">
            <a:avLst/>
          </a:prstGeom>
        </p:spPr>
        <p:style>
          <a:lnRef idx="1">
            <a:schemeClr val="dk1"/>
          </a:lnRef>
          <a:fillRef idx="0">
            <a:schemeClr val="dk1"/>
          </a:fillRef>
          <a:effectRef idx="0">
            <a:schemeClr val="dk1"/>
          </a:effectRef>
          <a:fontRef idx="minor">
            <a:schemeClr val="tx1"/>
          </a:fontRef>
        </p:style>
      </p:cxnSp>
      <p:cxnSp>
        <p:nvCxnSpPr>
          <p:cNvPr id="34" name="直線コネクタ 33">
            <a:extLst>
              <a:ext uri="{FF2B5EF4-FFF2-40B4-BE49-F238E27FC236}">
                <a16:creationId xmlns:a16="http://schemas.microsoft.com/office/drawing/2014/main" xmlns="" id="{EB38CCAB-A375-40C1-B4DC-467758F403ED}"/>
              </a:ext>
            </a:extLst>
          </p:cNvPr>
          <p:cNvCxnSpPr>
            <a:cxnSpLocks/>
            <a:endCxn id="19" idx="3"/>
          </p:cNvCxnSpPr>
          <p:nvPr/>
        </p:nvCxnSpPr>
        <p:spPr>
          <a:xfrm flipH="1">
            <a:off x="5368640" y="3140851"/>
            <a:ext cx="1073931" cy="0"/>
          </a:xfrm>
          <a:prstGeom prst="line">
            <a:avLst/>
          </a:prstGeom>
        </p:spPr>
        <p:style>
          <a:lnRef idx="1">
            <a:schemeClr val="dk1"/>
          </a:lnRef>
          <a:fillRef idx="0">
            <a:schemeClr val="dk1"/>
          </a:fillRef>
          <a:effectRef idx="0">
            <a:schemeClr val="dk1"/>
          </a:effectRef>
          <a:fontRef idx="minor">
            <a:schemeClr val="tx1"/>
          </a:fontRef>
        </p:style>
      </p:cxnSp>
      <p:sp>
        <p:nvSpPr>
          <p:cNvPr id="48" name="テキスト ボックス 47">
            <a:extLst>
              <a:ext uri="{FF2B5EF4-FFF2-40B4-BE49-F238E27FC236}">
                <a16:creationId xmlns:a16="http://schemas.microsoft.com/office/drawing/2014/main" xmlns="" id="{5B228570-AA89-4DBF-8589-A231312936CC}"/>
              </a:ext>
            </a:extLst>
          </p:cNvPr>
          <p:cNvSpPr txBox="1"/>
          <p:nvPr/>
        </p:nvSpPr>
        <p:spPr>
          <a:xfrm>
            <a:off x="6401551" y="1807561"/>
            <a:ext cx="486030" cy="369332"/>
          </a:xfrm>
          <a:prstGeom prst="rect">
            <a:avLst/>
          </a:prstGeom>
          <a:noFill/>
        </p:spPr>
        <p:txBody>
          <a:bodyPr wrap="none" rtlCol="0">
            <a:spAutoFit/>
          </a:bodyPr>
          <a:lstStyle/>
          <a:p>
            <a:r>
              <a:rPr kumimoji="1" lang="en-US" altLang="ja-JP" dirty="0"/>
              <a:t>6m</a:t>
            </a:r>
            <a:endParaRPr kumimoji="1" lang="ja-JP" altLang="en-US" dirty="0"/>
          </a:p>
        </p:txBody>
      </p:sp>
      <p:cxnSp>
        <p:nvCxnSpPr>
          <p:cNvPr id="51" name="直線コネクタ 50">
            <a:extLst>
              <a:ext uri="{FF2B5EF4-FFF2-40B4-BE49-F238E27FC236}">
                <a16:creationId xmlns:a16="http://schemas.microsoft.com/office/drawing/2014/main" xmlns="" id="{A5EA477B-22AD-44B0-A69B-E8FE5CB91A5F}"/>
              </a:ext>
            </a:extLst>
          </p:cNvPr>
          <p:cNvCxnSpPr>
            <a:cxnSpLocks/>
          </p:cNvCxnSpPr>
          <p:nvPr/>
        </p:nvCxnSpPr>
        <p:spPr>
          <a:xfrm>
            <a:off x="6506723" y="1073723"/>
            <a:ext cx="213434" cy="0"/>
          </a:xfrm>
          <a:prstGeom prst="line">
            <a:avLst/>
          </a:prstGeom>
        </p:spPr>
        <p:style>
          <a:lnRef idx="1">
            <a:schemeClr val="dk1"/>
          </a:lnRef>
          <a:fillRef idx="0">
            <a:schemeClr val="dk1"/>
          </a:fillRef>
          <a:effectRef idx="0">
            <a:schemeClr val="dk1"/>
          </a:effectRef>
          <a:fontRef idx="minor">
            <a:schemeClr val="tx1"/>
          </a:fontRef>
        </p:style>
      </p:cxnSp>
      <p:cxnSp>
        <p:nvCxnSpPr>
          <p:cNvPr id="55" name="直線コネクタ 54">
            <a:extLst>
              <a:ext uri="{FF2B5EF4-FFF2-40B4-BE49-F238E27FC236}">
                <a16:creationId xmlns:a16="http://schemas.microsoft.com/office/drawing/2014/main" xmlns="" id="{DB86DDCD-1B3A-45BD-BC64-08CCD5E73E05}"/>
              </a:ext>
            </a:extLst>
          </p:cNvPr>
          <p:cNvCxnSpPr>
            <a:cxnSpLocks/>
          </p:cNvCxnSpPr>
          <p:nvPr/>
        </p:nvCxnSpPr>
        <p:spPr>
          <a:xfrm>
            <a:off x="6613440" y="1095248"/>
            <a:ext cx="0" cy="672278"/>
          </a:xfrm>
          <a:prstGeom prst="line">
            <a:avLst/>
          </a:prstGeom>
        </p:spPr>
        <p:style>
          <a:lnRef idx="1">
            <a:schemeClr val="dk1"/>
          </a:lnRef>
          <a:fillRef idx="0">
            <a:schemeClr val="dk1"/>
          </a:fillRef>
          <a:effectRef idx="0">
            <a:schemeClr val="dk1"/>
          </a:effectRef>
          <a:fontRef idx="minor">
            <a:schemeClr val="tx1"/>
          </a:fontRef>
        </p:style>
      </p:cxnSp>
      <p:cxnSp>
        <p:nvCxnSpPr>
          <p:cNvPr id="61" name="直線コネクタ 60">
            <a:extLst>
              <a:ext uri="{FF2B5EF4-FFF2-40B4-BE49-F238E27FC236}">
                <a16:creationId xmlns:a16="http://schemas.microsoft.com/office/drawing/2014/main" xmlns="" id="{F737CA81-0F03-4B10-B209-F982F1932A21}"/>
              </a:ext>
            </a:extLst>
          </p:cNvPr>
          <p:cNvCxnSpPr/>
          <p:nvPr/>
        </p:nvCxnSpPr>
        <p:spPr>
          <a:xfrm>
            <a:off x="6506723" y="2880089"/>
            <a:ext cx="213434" cy="0"/>
          </a:xfrm>
          <a:prstGeom prst="line">
            <a:avLst/>
          </a:prstGeom>
        </p:spPr>
        <p:style>
          <a:lnRef idx="1">
            <a:schemeClr val="dk1"/>
          </a:lnRef>
          <a:fillRef idx="0">
            <a:schemeClr val="dk1"/>
          </a:fillRef>
          <a:effectRef idx="0">
            <a:schemeClr val="dk1"/>
          </a:effectRef>
          <a:fontRef idx="minor">
            <a:schemeClr val="tx1"/>
          </a:fontRef>
        </p:style>
      </p:cxnSp>
      <p:cxnSp>
        <p:nvCxnSpPr>
          <p:cNvPr id="65" name="直線コネクタ 64">
            <a:extLst>
              <a:ext uri="{FF2B5EF4-FFF2-40B4-BE49-F238E27FC236}">
                <a16:creationId xmlns:a16="http://schemas.microsoft.com/office/drawing/2014/main" xmlns="" id="{BCD97FEE-B4E4-4E33-A2FC-A47016471EB3}"/>
              </a:ext>
            </a:extLst>
          </p:cNvPr>
          <p:cNvCxnSpPr>
            <a:cxnSpLocks/>
          </p:cNvCxnSpPr>
          <p:nvPr/>
        </p:nvCxnSpPr>
        <p:spPr>
          <a:xfrm flipH="1" flipV="1">
            <a:off x="6612277" y="2176894"/>
            <a:ext cx="1163" cy="708229"/>
          </a:xfrm>
          <a:prstGeom prst="line">
            <a:avLst/>
          </a:prstGeom>
        </p:spPr>
        <p:style>
          <a:lnRef idx="1">
            <a:schemeClr val="dk1"/>
          </a:lnRef>
          <a:fillRef idx="0">
            <a:schemeClr val="dk1"/>
          </a:fillRef>
          <a:effectRef idx="0">
            <a:schemeClr val="dk1"/>
          </a:effectRef>
          <a:fontRef idx="minor">
            <a:schemeClr val="tx1"/>
          </a:fontRef>
        </p:style>
      </p:cxnSp>
      <p:cxnSp>
        <p:nvCxnSpPr>
          <p:cNvPr id="68" name="直線コネクタ 67">
            <a:extLst>
              <a:ext uri="{FF2B5EF4-FFF2-40B4-BE49-F238E27FC236}">
                <a16:creationId xmlns:a16="http://schemas.microsoft.com/office/drawing/2014/main" xmlns="" id="{870DDF0B-C34D-4357-B684-BCD9CB14A789}"/>
              </a:ext>
            </a:extLst>
          </p:cNvPr>
          <p:cNvCxnSpPr>
            <a:cxnSpLocks/>
          </p:cNvCxnSpPr>
          <p:nvPr/>
        </p:nvCxnSpPr>
        <p:spPr>
          <a:xfrm flipH="1">
            <a:off x="3620602" y="5982726"/>
            <a:ext cx="1" cy="239474"/>
          </a:xfrm>
          <a:prstGeom prst="line">
            <a:avLst/>
          </a:prstGeom>
        </p:spPr>
        <p:style>
          <a:lnRef idx="1">
            <a:schemeClr val="dk1"/>
          </a:lnRef>
          <a:fillRef idx="0">
            <a:schemeClr val="dk1"/>
          </a:fillRef>
          <a:effectRef idx="0">
            <a:schemeClr val="dk1"/>
          </a:effectRef>
          <a:fontRef idx="minor">
            <a:schemeClr val="tx1"/>
          </a:fontRef>
        </p:style>
      </p:cxnSp>
      <p:cxnSp>
        <p:nvCxnSpPr>
          <p:cNvPr id="81" name="直線コネクタ 80">
            <a:extLst>
              <a:ext uri="{FF2B5EF4-FFF2-40B4-BE49-F238E27FC236}">
                <a16:creationId xmlns:a16="http://schemas.microsoft.com/office/drawing/2014/main" xmlns="" id="{4A8A9984-91C7-410D-AA85-BF4AAD08B6C3}"/>
              </a:ext>
            </a:extLst>
          </p:cNvPr>
          <p:cNvCxnSpPr>
            <a:cxnSpLocks/>
          </p:cNvCxnSpPr>
          <p:nvPr/>
        </p:nvCxnSpPr>
        <p:spPr>
          <a:xfrm flipH="1">
            <a:off x="6442571" y="5982726"/>
            <a:ext cx="1" cy="239474"/>
          </a:xfrm>
          <a:prstGeom prst="line">
            <a:avLst/>
          </a:prstGeom>
        </p:spPr>
        <p:style>
          <a:lnRef idx="1">
            <a:schemeClr val="dk1"/>
          </a:lnRef>
          <a:fillRef idx="0">
            <a:schemeClr val="dk1"/>
          </a:fillRef>
          <a:effectRef idx="0">
            <a:schemeClr val="dk1"/>
          </a:effectRef>
          <a:fontRef idx="minor">
            <a:schemeClr val="tx1"/>
          </a:fontRef>
        </p:style>
      </p:cxnSp>
      <p:cxnSp>
        <p:nvCxnSpPr>
          <p:cNvPr id="82" name="直線コネクタ 81">
            <a:extLst>
              <a:ext uri="{FF2B5EF4-FFF2-40B4-BE49-F238E27FC236}">
                <a16:creationId xmlns:a16="http://schemas.microsoft.com/office/drawing/2014/main" xmlns="" id="{4F77B95D-9252-4187-AFC2-99DD276FD8B0}"/>
              </a:ext>
            </a:extLst>
          </p:cNvPr>
          <p:cNvCxnSpPr>
            <a:cxnSpLocks/>
          </p:cNvCxnSpPr>
          <p:nvPr/>
        </p:nvCxnSpPr>
        <p:spPr>
          <a:xfrm flipV="1">
            <a:off x="3620926" y="6085792"/>
            <a:ext cx="1109460" cy="5758"/>
          </a:xfrm>
          <a:prstGeom prst="line">
            <a:avLst/>
          </a:prstGeom>
        </p:spPr>
        <p:style>
          <a:lnRef idx="1">
            <a:schemeClr val="dk1"/>
          </a:lnRef>
          <a:fillRef idx="0">
            <a:schemeClr val="dk1"/>
          </a:fillRef>
          <a:effectRef idx="0">
            <a:schemeClr val="dk1"/>
          </a:effectRef>
          <a:fontRef idx="minor">
            <a:schemeClr val="tx1"/>
          </a:fontRef>
        </p:style>
      </p:cxnSp>
      <p:cxnSp>
        <p:nvCxnSpPr>
          <p:cNvPr id="83" name="直線コネクタ 82">
            <a:extLst>
              <a:ext uri="{FF2B5EF4-FFF2-40B4-BE49-F238E27FC236}">
                <a16:creationId xmlns:a16="http://schemas.microsoft.com/office/drawing/2014/main" xmlns="" id="{9DE89211-F8A7-4EC5-A5B5-BF466A68B494}"/>
              </a:ext>
            </a:extLst>
          </p:cNvPr>
          <p:cNvCxnSpPr>
            <a:cxnSpLocks/>
          </p:cNvCxnSpPr>
          <p:nvPr/>
        </p:nvCxnSpPr>
        <p:spPr>
          <a:xfrm flipV="1">
            <a:off x="5329816" y="6085792"/>
            <a:ext cx="1109460" cy="5758"/>
          </a:xfrm>
          <a:prstGeom prst="line">
            <a:avLst/>
          </a:prstGeom>
        </p:spPr>
        <p:style>
          <a:lnRef idx="1">
            <a:schemeClr val="dk1"/>
          </a:lnRef>
          <a:fillRef idx="0">
            <a:schemeClr val="dk1"/>
          </a:fillRef>
          <a:effectRef idx="0">
            <a:schemeClr val="dk1"/>
          </a:effectRef>
          <a:fontRef idx="minor">
            <a:schemeClr val="tx1"/>
          </a:fontRef>
        </p:style>
      </p:cxnSp>
      <p:sp>
        <p:nvSpPr>
          <p:cNvPr id="73" name="テキスト ボックス 72">
            <a:extLst>
              <a:ext uri="{FF2B5EF4-FFF2-40B4-BE49-F238E27FC236}">
                <a16:creationId xmlns:a16="http://schemas.microsoft.com/office/drawing/2014/main" xmlns="" id="{DED4C016-2FCB-41F4-A451-DF733961CB9D}"/>
              </a:ext>
            </a:extLst>
          </p:cNvPr>
          <p:cNvSpPr txBox="1"/>
          <p:nvPr/>
        </p:nvSpPr>
        <p:spPr>
          <a:xfrm>
            <a:off x="4806534" y="5913236"/>
            <a:ext cx="486030" cy="369332"/>
          </a:xfrm>
          <a:prstGeom prst="rect">
            <a:avLst/>
          </a:prstGeom>
          <a:noFill/>
        </p:spPr>
        <p:txBody>
          <a:bodyPr wrap="none" rtlCol="0">
            <a:spAutoFit/>
          </a:bodyPr>
          <a:lstStyle/>
          <a:p>
            <a:r>
              <a:rPr kumimoji="1" lang="en-US" altLang="ja-JP" dirty="0"/>
              <a:t>4m</a:t>
            </a:r>
            <a:endParaRPr kumimoji="1" lang="ja-JP" altLang="en-US" dirty="0"/>
          </a:p>
        </p:txBody>
      </p:sp>
      <p:cxnSp>
        <p:nvCxnSpPr>
          <p:cNvPr id="85" name="直線コネクタ 84">
            <a:extLst>
              <a:ext uri="{FF2B5EF4-FFF2-40B4-BE49-F238E27FC236}">
                <a16:creationId xmlns:a16="http://schemas.microsoft.com/office/drawing/2014/main" xmlns="" id="{070A5156-6C8C-4377-AEFF-BD6B7D70BE2F}"/>
              </a:ext>
            </a:extLst>
          </p:cNvPr>
          <p:cNvCxnSpPr>
            <a:cxnSpLocks/>
          </p:cNvCxnSpPr>
          <p:nvPr/>
        </p:nvCxnSpPr>
        <p:spPr>
          <a:xfrm>
            <a:off x="6506723" y="4082755"/>
            <a:ext cx="213434" cy="0"/>
          </a:xfrm>
          <a:prstGeom prst="line">
            <a:avLst/>
          </a:prstGeom>
        </p:spPr>
        <p:style>
          <a:lnRef idx="1">
            <a:schemeClr val="dk1"/>
          </a:lnRef>
          <a:fillRef idx="0">
            <a:schemeClr val="dk1"/>
          </a:fillRef>
          <a:effectRef idx="0">
            <a:schemeClr val="dk1"/>
          </a:effectRef>
          <a:fontRef idx="minor">
            <a:schemeClr val="tx1"/>
          </a:fontRef>
        </p:style>
      </p:cxnSp>
      <p:cxnSp>
        <p:nvCxnSpPr>
          <p:cNvPr id="86" name="直線コネクタ 85">
            <a:extLst>
              <a:ext uri="{FF2B5EF4-FFF2-40B4-BE49-F238E27FC236}">
                <a16:creationId xmlns:a16="http://schemas.microsoft.com/office/drawing/2014/main" xmlns="" id="{1BC6B0E7-EA15-4B40-B983-564868502C40}"/>
              </a:ext>
            </a:extLst>
          </p:cNvPr>
          <p:cNvCxnSpPr>
            <a:cxnSpLocks/>
          </p:cNvCxnSpPr>
          <p:nvPr/>
        </p:nvCxnSpPr>
        <p:spPr>
          <a:xfrm>
            <a:off x="6494675" y="5838020"/>
            <a:ext cx="213434" cy="0"/>
          </a:xfrm>
          <a:prstGeom prst="line">
            <a:avLst/>
          </a:prstGeom>
        </p:spPr>
        <p:style>
          <a:lnRef idx="1">
            <a:schemeClr val="dk1"/>
          </a:lnRef>
          <a:fillRef idx="0">
            <a:schemeClr val="dk1"/>
          </a:fillRef>
          <a:effectRef idx="0">
            <a:schemeClr val="dk1"/>
          </a:effectRef>
          <a:fontRef idx="minor">
            <a:schemeClr val="tx1"/>
          </a:fontRef>
        </p:style>
      </p:cxnSp>
      <p:cxnSp>
        <p:nvCxnSpPr>
          <p:cNvPr id="87" name="直線コネクタ 86">
            <a:extLst>
              <a:ext uri="{FF2B5EF4-FFF2-40B4-BE49-F238E27FC236}">
                <a16:creationId xmlns:a16="http://schemas.microsoft.com/office/drawing/2014/main" xmlns="" id="{25D62F59-4479-4517-B571-710C35F5FD3D}"/>
              </a:ext>
            </a:extLst>
          </p:cNvPr>
          <p:cNvCxnSpPr>
            <a:cxnSpLocks/>
          </p:cNvCxnSpPr>
          <p:nvPr/>
        </p:nvCxnSpPr>
        <p:spPr>
          <a:xfrm>
            <a:off x="6601392" y="4081275"/>
            <a:ext cx="0" cy="672278"/>
          </a:xfrm>
          <a:prstGeom prst="line">
            <a:avLst/>
          </a:prstGeom>
        </p:spPr>
        <p:style>
          <a:lnRef idx="1">
            <a:schemeClr val="dk1"/>
          </a:lnRef>
          <a:fillRef idx="0">
            <a:schemeClr val="dk1"/>
          </a:fillRef>
          <a:effectRef idx="0">
            <a:schemeClr val="dk1"/>
          </a:effectRef>
          <a:fontRef idx="minor">
            <a:schemeClr val="tx1"/>
          </a:fontRef>
        </p:style>
      </p:cxnSp>
      <p:cxnSp>
        <p:nvCxnSpPr>
          <p:cNvPr id="88" name="直線コネクタ 87">
            <a:extLst>
              <a:ext uri="{FF2B5EF4-FFF2-40B4-BE49-F238E27FC236}">
                <a16:creationId xmlns:a16="http://schemas.microsoft.com/office/drawing/2014/main" xmlns="" id="{4E4E16B0-8997-4782-B080-8BA4DDC50C8B}"/>
              </a:ext>
            </a:extLst>
          </p:cNvPr>
          <p:cNvCxnSpPr>
            <a:cxnSpLocks/>
          </p:cNvCxnSpPr>
          <p:nvPr/>
        </p:nvCxnSpPr>
        <p:spPr>
          <a:xfrm>
            <a:off x="6601760" y="5165742"/>
            <a:ext cx="0" cy="672278"/>
          </a:xfrm>
          <a:prstGeom prst="line">
            <a:avLst/>
          </a:prstGeom>
        </p:spPr>
        <p:style>
          <a:lnRef idx="1">
            <a:schemeClr val="dk1"/>
          </a:lnRef>
          <a:fillRef idx="0">
            <a:schemeClr val="dk1"/>
          </a:fillRef>
          <a:effectRef idx="0">
            <a:schemeClr val="dk1"/>
          </a:effectRef>
          <a:fontRef idx="minor">
            <a:schemeClr val="tx1"/>
          </a:fontRef>
        </p:style>
      </p:cxnSp>
      <p:sp>
        <p:nvSpPr>
          <p:cNvPr id="74" name="テキスト ボックス 73">
            <a:extLst>
              <a:ext uri="{FF2B5EF4-FFF2-40B4-BE49-F238E27FC236}">
                <a16:creationId xmlns:a16="http://schemas.microsoft.com/office/drawing/2014/main" xmlns="" id="{DD1C48DC-4B1B-4997-A2C2-785E87D2FD33}"/>
              </a:ext>
            </a:extLst>
          </p:cNvPr>
          <p:cNvSpPr txBox="1"/>
          <p:nvPr/>
        </p:nvSpPr>
        <p:spPr>
          <a:xfrm>
            <a:off x="6415934" y="4734851"/>
            <a:ext cx="486030" cy="369332"/>
          </a:xfrm>
          <a:prstGeom prst="rect">
            <a:avLst/>
          </a:prstGeom>
          <a:noFill/>
        </p:spPr>
        <p:txBody>
          <a:bodyPr wrap="none" rtlCol="0">
            <a:spAutoFit/>
          </a:bodyPr>
          <a:lstStyle/>
          <a:p>
            <a:r>
              <a:rPr kumimoji="1" lang="en-US" altLang="ja-JP" dirty="0"/>
              <a:t>6m</a:t>
            </a:r>
            <a:endParaRPr kumimoji="1" lang="ja-JP" altLang="en-US" dirty="0"/>
          </a:p>
        </p:txBody>
      </p:sp>
      <p:cxnSp>
        <p:nvCxnSpPr>
          <p:cNvPr id="90" name="直線コネクタ 89">
            <a:extLst>
              <a:ext uri="{FF2B5EF4-FFF2-40B4-BE49-F238E27FC236}">
                <a16:creationId xmlns:a16="http://schemas.microsoft.com/office/drawing/2014/main" xmlns="" id="{02D6C1AD-A165-45B0-8E06-4C56A0F549A7}"/>
              </a:ext>
            </a:extLst>
          </p:cNvPr>
          <p:cNvCxnSpPr>
            <a:cxnSpLocks/>
          </p:cNvCxnSpPr>
          <p:nvPr/>
        </p:nvCxnSpPr>
        <p:spPr>
          <a:xfrm>
            <a:off x="3656130" y="8914729"/>
            <a:ext cx="0" cy="217084"/>
          </a:xfrm>
          <a:prstGeom prst="line">
            <a:avLst/>
          </a:prstGeom>
        </p:spPr>
        <p:style>
          <a:lnRef idx="1">
            <a:schemeClr val="dk1"/>
          </a:lnRef>
          <a:fillRef idx="0">
            <a:schemeClr val="dk1"/>
          </a:fillRef>
          <a:effectRef idx="0">
            <a:schemeClr val="dk1"/>
          </a:effectRef>
          <a:fontRef idx="minor">
            <a:schemeClr val="tx1"/>
          </a:fontRef>
        </p:style>
      </p:cxnSp>
      <p:cxnSp>
        <p:nvCxnSpPr>
          <p:cNvPr id="91" name="直線コネクタ 90">
            <a:extLst>
              <a:ext uri="{FF2B5EF4-FFF2-40B4-BE49-F238E27FC236}">
                <a16:creationId xmlns:a16="http://schemas.microsoft.com/office/drawing/2014/main" xmlns="" id="{72538A5E-CB14-452C-8108-1952C1752FE3}"/>
              </a:ext>
            </a:extLst>
          </p:cNvPr>
          <p:cNvCxnSpPr>
            <a:cxnSpLocks/>
          </p:cNvCxnSpPr>
          <p:nvPr/>
        </p:nvCxnSpPr>
        <p:spPr>
          <a:xfrm>
            <a:off x="6439274" y="8923540"/>
            <a:ext cx="0" cy="217084"/>
          </a:xfrm>
          <a:prstGeom prst="line">
            <a:avLst/>
          </a:prstGeom>
        </p:spPr>
        <p:style>
          <a:lnRef idx="1">
            <a:schemeClr val="dk1"/>
          </a:lnRef>
          <a:fillRef idx="0">
            <a:schemeClr val="dk1"/>
          </a:fillRef>
          <a:effectRef idx="0">
            <a:schemeClr val="dk1"/>
          </a:effectRef>
          <a:fontRef idx="minor">
            <a:schemeClr val="tx1"/>
          </a:fontRef>
        </p:style>
      </p:cxnSp>
      <p:cxnSp>
        <p:nvCxnSpPr>
          <p:cNvPr id="92" name="直線コネクタ 91">
            <a:extLst>
              <a:ext uri="{FF2B5EF4-FFF2-40B4-BE49-F238E27FC236}">
                <a16:creationId xmlns:a16="http://schemas.microsoft.com/office/drawing/2014/main" xmlns="" id="{EB81AE88-F57F-4357-9C35-9B3AF03E9419}"/>
              </a:ext>
            </a:extLst>
          </p:cNvPr>
          <p:cNvCxnSpPr>
            <a:cxnSpLocks/>
          </p:cNvCxnSpPr>
          <p:nvPr/>
        </p:nvCxnSpPr>
        <p:spPr>
          <a:xfrm flipV="1">
            <a:off x="3656130" y="9029203"/>
            <a:ext cx="1109460" cy="5758"/>
          </a:xfrm>
          <a:prstGeom prst="line">
            <a:avLst/>
          </a:prstGeom>
        </p:spPr>
        <p:style>
          <a:lnRef idx="1">
            <a:schemeClr val="dk1"/>
          </a:lnRef>
          <a:fillRef idx="0">
            <a:schemeClr val="dk1"/>
          </a:fillRef>
          <a:effectRef idx="0">
            <a:schemeClr val="dk1"/>
          </a:effectRef>
          <a:fontRef idx="minor">
            <a:schemeClr val="tx1"/>
          </a:fontRef>
        </p:style>
      </p:cxnSp>
      <p:cxnSp>
        <p:nvCxnSpPr>
          <p:cNvPr id="93" name="直線コネクタ 92">
            <a:extLst>
              <a:ext uri="{FF2B5EF4-FFF2-40B4-BE49-F238E27FC236}">
                <a16:creationId xmlns:a16="http://schemas.microsoft.com/office/drawing/2014/main" xmlns="" id="{B41A7990-C6CD-4A06-A636-2CD1046B3620}"/>
              </a:ext>
            </a:extLst>
          </p:cNvPr>
          <p:cNvCxnSpPr>
            <a:cxnSpLocks/>
          </p:cNvCxnSpPr>
          <p:nvPr/>
        </p:nvCxnSpPr>
        <p:spPr>
          <a:xfrm>
            <a:off x="5359208" y="9017253"/>
            <a:ext cx="1050676" cy="0"/>
          </a:xfrm>
          <a:prstGeom prst="line">
            <a:avLst/>
          </a:prstGeom>
        </p:spPr>
        <p:style>
          <a:lnRef idx="1">
            <a:schemeClr val="dk1"/>
          </a:lnRef>
          <a:fillRef idx="0">
            <a:schemeClr val="dk1"/>
          </a:fillRef>
          <a:effectRef idx="0">
            <a:schemeClr val="dk1"/>
          </a:effectRef>
          <a:fontRef idx="minor">
            <a:schemeClr val="tx1"/>
          </a:fontRef>
        </p:style>
      </p:cxnSp>
      <p:sp>
        <p:nvSpPr>
          <p:cNvPr id="75" name="テキスト ボックス 74">
            <a:extLst>
              <a:ext uri="{FF2B5EF4-FFF2-40B4-BE49-F238E27FC236}">
                <a16:creationId xmlns:a16="http://schemas.microsoft.com/office/drawing/2014/main" xmlns="" id="{BEA71DF7-9846-46C5-A0AE-DB6EF825F076}"/>
              </a:ext>
            </a:extLst>
          </p:cNvPr>
          <p:cNvSpPr txBox="1"/>
          <p:nvPr/>
        </p:nvSpPr>
        <p:spPr>
          <a:xfrm>
            <a:off x="4914524" y="8861068"/>
            <a:ext cx="486030" cy="369332"/>
          </a:xfrm>
          <a:prstGeom prst="rect">
            <a:avLst/>
          </a:prstGeom>
          <a:noFill/>
        </p:spPr>
        <p:txBody>
          <a:bodyPr wrap="none" rtlCol="0">
            <a:spAutoFit/>
          </a:bodyPr>
          <a:lstStyle/>
          <a:p>
            <a:r>
              <a:rPr kumimoji="1" lang="en-US" altLang="ja-JP" dirty="0"/>
              <a:t>6m</a:t>
            </a:r>
            <a:endParaRPr kumimoji="1" lang="ja-JP" altLang="en-US" dirty="0"/>
          </a:p>
        </p:txBody>
      </p:sp>
      <p:cxnSp>
        <p:nvCxnSpPr>
          <p:cNvPr id="98" name="直線コネクタ 97">
            <a:extLst>
              <a:ext uri="{FF2B5EF4-FFF2-40B4-BE49-F238E27FC236}">
                <a16:creationId xmlns:a16="http://schemas.microsoft.com/office/drawing/2014/main" xmlns="" id="{8E237157-CEC9-48FB-8691-3893F7B6CD4D}"/>
              </a:ext>
            </a:extLst>
          </p:cNvPr>
          <p:cNvCxnSpPr>
            <a:cxnSpLocks/>
          </p:cNvCxnSpPr>
          <p:nvPr/>
        </p:nvCxnSpPr>
        <p:spPr>
          <a:xfrm>
            <a:off x="6601392" y="8133570"/>
            <a:ext cx="0" cy="672278"/>
          </a:xfrm>
          <a:prstGeom prst="line">
            <a:avLst/>
          </a:prstGeom>
        </p:spPr>
        <p:style>
          <a:lnRef idx="1">
            <a:schemeClr val="dk1"/>
          </a:lnRef>
          <a:fillRef idx="0">
            <a:schemeClr val="dk1"/>
          </a:fillRef>
          <a:effectRef idx="0">
            <a:schemeClr val="dk1"/>
          </a:effectRef>
          <a:fontRef idx="minor">
            <a:schemeClr val="tx1"/>
          </a:fontRef>
        </p:style>
      </p:cxnSp>
      <p:cxnSp>
        <p:nvCxnSpPr>
          <p:cNvPr id="99" name="直線コネクタ 98">
            <a:extLst>
              <a:ext uri="{FF2B5EF4-FFF2-40B4-BE49-F238E27FC236}">
                <a16:creationId xmlns:a16="http://schemas.microsoft.com/office/drawing/2014/main" xmlns="" id="{BF8946BA-635B-48F1-A776-6E6CF9A66C5F}"/>
              </a:ext>
            </a:extLst>
          </p:cNvPr>
          <p:cNvCxnSpPr>
            <a:cxnSpLocks/>
          </p:cNvCxnSpPr>
          <p:nvPr/>
        </p:nvCxnSpPr>
        <p:spPr>
          <a:xfrm>
            <a:off x="6612277" y="7051547"/>
            <a:ext cx="0" cy="672278"/>
          </a:xfrm>
          <a:prstGeom prst="line">
            <a:avLst/>
          </a:prstGeom>
        </p:spPr>
        <p:style>
          <a:lnRef idx="1">
            <a:schemeClr val="dk1"/>
          </a:lnRef>
          <a:fillRef idx="0">
            <a:schemeClr val="dk1"/>
          </a:fillRef>
          <a:effectRef idx="0">
            <a:schemeClr val="dk1"/>
          </a:effectRef>
          <a:fontRef idx="minor">
            <a:schemeClr val="tx1"/>
          </a:fontRef>
        </p:style>
      </p:cxnSp>
      <p:cxnSp>
        <p:nvCxnSpPr>
          <p:cNvPr id="100" name="直線コネクタ 99">
            <a:extLst>
              <a:ext uri="{FF2B5EF4-FFF2-40B4-BE49-F238E27FC236}">
                <a16:creationId xmlns:a16="http://schemas.microsoft.com/office/drawing/2014/main" xmlns="" id="{386C7ECC-04B4-4E2C-B923-EBADEA2256DE}"/>
              </a:ext>
            </a:extLst>
          </p:cNvPr>
          <p:cNvCxnSpPr>
            <a:cxnSpLocks/>
          </p:cNvCxnSpPr>
          <p:nvPr/>
        </p:nvCxnSpPr>
        <p:spPr>
          <a:xfrm>
            <a:off x="6494675" y="8810752"/>
            <a:ext cx="213434" cy="0"/>
          </a:xfrm>
          <a:prstGeom prst="line">
            <a:avLst/>
          </a:prstGeom>
        </p:spPr>
        <p:style>
          <a:lnRef idx="1">
            <a:schemeClr val="dk1"/>
          </a:lnRef>
          <a:fillRef idx="0">
            <a:schemeClr val="dk1"/>
          </a:fillRef>
          <a:effectRef idx="0">
            <a:schemeClr val="dk1"/>
          </a:effectRef>
          <a:fontRef idx="minor">
            <a:schemeClr val="tx1"/>
          </a:fontRef>
        </p:style>
      </p:cxnSp>
      <p:cxnSp>
        <p:nvCxnSpPr>
          <p:cNvPr id="101" name="直線コネクタ 100">
            <a:extLst>
              <a:ext uri="{FF2B5EF4-FFF2-40B4-BE49-F238E27FC236}">
                <a16:creationId xmlns:a16="http://schemas.microsoft.com/office/drawing/2014/main" xmlns="" id="{7829FFAE-CFA4-467D-BEDB-6B0D9150DC1E}"/>
              </a:ext>
            </a:extLst>
          </p:cNvPr>
          <p:cNvCxnSpPr>
            <a:cxnSpLocks/>
          </p:cNvCxnSpPr>
          <p:nvPr/>
        </p:nvCxnSpPr>
        <p:spPr>
          <a:xfrm>
            <a:off x="6498172" y="7022605"/>
            <a:ext cx="213434" cy="0"/>
          </a:xfrm>
          <a:prstGeom prst="line">
            <a:avLst/>
          </a:prstGeom>
        </p:spPr>
        <p:style>
          <a:lnRef idx="1">
            <a:schemeClr val="dk1"/>
          </a:lnRef>
          <a:fillRef idx="0">
            <a:schemeClr val="dk1"/>
          </a:fillRef>
          <a:effectRef idx="0">
            <a:schemeClr val="dk1"/>
          </a:effectRef>
          <a:fontRef idx="minor">
            <a:schemeClr val="tx1"/>
          </a:fontRef>
        </p:style>
      </p:cxnSp>
      <p:sp>
        <p:nvSpPr>
          <p:cNvPr id="79" name="テキスト ボックス 78">
            <a:extLst>
              <a:ext uri="{FF2B5EF4-FFF2-40B4-BE49-F238E27FC236}">
                <a16:creationId xmlns:a16="http://schemas.microsoft.com/office/drawing/2014/main" xmlns="" id="{FF66AB90-104F-4C83-9C87-A2693E04C6D1}"/>
              </a:ext>
            </a:extLst>
          </p:cNvPr>
          <p:cNvSpPr txBox="1"/>
          <p:nvPr/>
        </p:nvSpPr>
        <p:spPr>
          <a:xfrm>
            <a:off x="6390195" y="7723436"/>
            <a:ext cx="486030" cy="369332"/>
          </a:xfrm>
          <a:prstGeom prst="rect">
            <a:avLst/>
          </a:prstGeom>
          <a:noFill/>
        </p:spPr>
        <p:txBody>
          <a:bodyPr wrap="none" rtlCol="0">
            <a:spAutoFit/>
          </a:bodyPr>
          <a:lstStyle/>
          <a:p>
            <a:r>
              <a:rPr kumimoji="1" lang="en-US" altLang="ja-JP" dirty="0"/>
              <a:t>6m</a:t>
            </a:r>
            <a:endParaRPr kumimoji="1" lang="ja-JP" altLang="en-US" dirty="0"/>
          </a:p>
        </p:txBody>
      </p:sp>
    </p:spTree>
    <p:extLst>
      <p:ext uri="{BB962C8B-B14F-4D97-AF65-F5344CB8AC3E}">
        <p14:creationId xmlns:p14="http://schemas.microsoft.com/office/powerpoint/2010/main" val="3283486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xmlns="" id="{4883E575-93E1-4858-81DE-AC91168DBA16}"/>
              </a:ext>
            </a:extLst>
          </p:cNvPr>
          <p:cNvSpPr/>
          <p:nvPr/>
        </p:nvSpPr>
        <p:spPr>
          <a:xfrm>
            <a:off x="3700571" y="1847765"/>
            <a:ext cx="2784107" cy="18941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xmlns="" id="{8AF8E618-F953-4736-9C54-D856313C1158}"/>
              </a:ext>
            </a:extLst>
          </p:cNvPr>
          <p:cNvSpPr/>
          <p:nvPr/>
        </p:nvSpPr>
        <p:spPr>
          <a:xfrm>
            <a:off x="3800517" y="5829298"/>
            <a:ext cx="2684161" cy="18941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xmlns="" id="{1A0F42D5-D78A-478B-A786-D52E6CD98029}"/>
              </a:ext>
            </a:extLst>
          </p:cNvPr>
          <p:cNvSpPr txBox="1"/>
          <p:nvPr/>
        </p:nvSpPr>
        <p:spPr>
          <a:xfrm>
            <a:off x="-36453" y="3869363"/>
            <a:ext cx="1415772" cy="338554"/>
          </a:xfrm>
          <a:prstGeom prst="rect">
            <a:avLst/>
          </a:prstGeom>
          <a:noFill/>
        </p:spPr>
        <p:txBody>
          <a:bodyPr wrap="none" rtlCol="0">
            <a:spAutoFit/>
          </a:bodyPr>
          <a:lstStyle/>
          <a:p>
            <a:r>
              <a:rPr kumimoji="1" lang="en-US" altLang="ja-JP" sz="1600" dirty="0"/>
              <a:t>【</a:t>
            </a:r>
            <a:r>
              <a:rPr kumimoji="1" lang="ja-JP" altLang="en-US" sz="1600" b="1" dirty="0"/>
              <a:t>主な用途</a:t>
            </a:r>
            <a:r>
              <a:rPr kumimoji="1" lang="en-US" altLang="ja-JP" sz="1600" dirty="0"/>
              <a:t>】</a:t>
            </a:r>
            <a:endParaRPr kumimoji="1" lang="ja-JP" altLang="en-US" sz="1600" dirty="0"/>
          </a:p>
        </p:txBody>
      </p:sp>
      <p:sp>
        <p:nvSpPr>
          <p:cNvPr id="10" name="テキスト ボックス 9">
            <a:extLst>
              <a:ext uri="{FF2B5EF4-FFF2-40B4-BE49-F238E27FC236}">
                <a16:creationId xmlns:a16="http://schemas.microsoft.com/office/drawing/2014/main" xmlns="" id="{90DCF60B-E3AC-4700-BA0C-87A50261B3D2}"/>
              </a:ext>
            </a:extLst>
          </p:cNvPr>
          <p:cNvSpPr txBox="1"/>
          <p:nvPr/>
        </p:nvSpPr>
        <p:spPr>
          <a:xfrm>
            <a:off x="0" y="7904199"/>
            <a:ext cx="1415772" cy="338554"/>
          </a:xfrm>
          <a:prstGeom prst="rect">
            <a:avLst/>
          </a:prstGeom>
          <a:noFill/>
        </p:spPr>
        <p:txBody>
          <a:bodyPr wrap="none" rtlCol="0">
            <a:spAutoFit/>
          </a:bodyPr>
          <a:lstStyle/>
          <a:p>
            <a:r>
              <a:rPr kumimoji="1" lang="en-US" altLang="ja-JP" sz="1600" dirty="0"/>
              <a:t>【</a:t>
            </a:r>
            <a:r>
              <a:rPr kumimoji="1" lang="ja-JP" altLang="en-US" sz="1600" b="1" dirty="0"/>
              <a:t>主な用途</a:t>
            </a:r>
            <a:r>
              <a:rPr kumimoji="1" lang="en-US" altLang="ja-JP" sz="1600" dirty="0"/>
              <a:t>】</a:t>
            </a:r>
            <a:endParaRPr kumimoji="1" lang="ja-JP" altLang="en-US" sz="1600" dirty="0"/>
          </a:p>
        </p:txBody>
      </p:sp>
      <p:sp>
        <p:nvSpPr>
          <p:cNvPr id="25" name="テキスト ボックス 24">
            <a:extLst>
              <a:ext uri="{FF2B5EF4-FFF2-40B4-BE49-F238E27FC236}">
                <a16:creationId xmlns:a16="http://schemas.microsoft.com/office/drawing/2014/main" xmlns="" id="{ABFCBD8E-4C3D-4D3B-9A22-31CFD5FF3B0B}"/>
              </a:ext>
            </a:extLst>
          </p:cNvPr>
          <p:cNvSpPr txBox="1"/>
          <p:nvPr/>
        </p:nvSpPr>
        <p:spPr>
          <a:xfrm flipH="1">
            <a:off x="4072087" y="1328636"/>
            <a:ext cx="2041073" cy="369332"/>
          </a:xfrm>
          <a:prstGeom prst="rect">
            <a:avLst/>
          </a:prstGeom>
          <a:noFill/>
        </p:spPr>
        <p:txBody>
          <a:bodyPr wrap="square" rtlCol="0">
            <a:spAutoFit/>
          </a:bodyPr>
          <a:lstStyle/>
          <a:p>
            <a:pPr algn="ctr"/>
            <a:r>
              <a:rPr kumimoji="1" lang="ja-JP" altLang="en-US" b="1"/>
              <a:t>１階最東側</a:t>
            </a:r>
            <a:r>
              <a:rPr kumimoji="1" lang="ja-JP" altLang="en-US" b="1" dirty="0"/>
              <a:t>諸室</a:t>
            </a:r>
          </a:p>
        </p:txBody>
      </p:sp>
      <p:sp>
        <p:nvSpPr>
          <p:cNvPr id="29" name="テキスト ボックス 28">
            <a:extLst>
              <a:ext uri="{FF2B5EF4-FFF2-40B4-BE49-F238E27FC236}">
                <a16:creationId xmlns:a16="http://schemas.microsoft.com/office/drawing/2014/main" xmlns="" id="{BF2C1B6B-90F9-44C2-8043-DEDF6FE44541}"/>
              </a:ext>
            </a:extLst>
          </p:cNvPr>
          <p:cNvSpPr txBox="1"/>
          <p:nvPr/>
        </p:nvSpPr>
        <p:spPr>
          <a:xfrm>
            <a:off x="4307793" y="5260325"/>
            <a:ext cx="1569660" cy="369332"/>
          </a:xfrm>
          <a:prstGeom prst="rect">
            <a:avLst/>
          </a:prstGeom>
          <a:noFill/>
        </p:spPr>
        <p:txBody>
          <a:bodyPr wrap="none" rtlCol="0">
            <a:spAutoFit/>
          </a:bodyPr>
          <a:lstStyle/>
          <a:p>
            <a:pPr algn="ctr"/>
            <a:r>
              <a:rPr kumimoji="1" lang="ja-JP" altLang="en-US" b="1"/>
              <a:t>１階東側</a:t>
            </a:r>
            <a:r>
              <a:rPr kumimoji="1" lang="ja-JP" altLang="en-US" b="1" dirty="0"/>
              <a:t>諸室</a:t>
            </a:r>
          </a:p>
        </p:txBody>
      </p:sp>
      <p:pic>
        <p:nvPicPr>
          <p:cNvPr id="30" name="図 29">
            <a:extLst>
              <a:ext uri="{FF2B5EF4-FFF2-40B4-BE49-F238E27FC236}">
                <a16:creationId xmlns:a16="http://schemas.microsoft.com/office/drawing/2014/main" xmlns="" id="{9510AAD0-00C9-45FC-819D-F644C55B72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09" y="1817135"/>
            <a:ext cx="3471620" cy="1889450"/>
          </a:xfrm>
          <a:prstGeom prst="rect">
            <a:avLst/>
          </a:prstGeom>
        </p:spPr>
      </p:pic>
      <p:sp>
        <p:nvSpPr>
          <p:cNvPr id="32" name="テキスト ボックス 31">
            <a:extLst>
              <a:ext uri="{FF2B5EF4-FFF2-40B4-BE49-F238E27FC236}">
                <a16:creationId xmlns:a16="http://schemas.microsoft.com/office/drawing/2014/main" xmlns="" id="{CA376BE2-50EB-4AE6-9505-E1A3F104CD32}"/>
              </a:ext>
            </a:extLst>
          </p:cNvPr>
          <p:cNvSpPr txBox="1"/>
          <p:nvPr/>
        </p:nvSpPr>
        <p:spPr>
          <a:xfrm>
            <a:off x="92333" y="4253398"/>
            <a:ext cx="2646878" cy="338554"/>
          </a:xfrm>
          <a:prstGeom prst="rect">
            <a:avLst/>
          </a:prstGeom>
          <a:noFill/>
        </p:spPr>
        <p:txBody>
          <a:bodyPr wrap="none" rtlCol="0">
            <a:spAutoFit/>
          </a:bodyPr>
          <a:lstStyle/>
          <a:p>
            <a:r>
              <a:rPr kumimoji="1" lang="ja-JP" altLang="en-US" sz="1600" dirty="0"/>
              <a:t>記者控室（会議室転用可）</a:t>
            </a:r>
          </a:p>
        </p:txBody>
      </p:sp>
      <p:pic>
        <p:nvPicPr>
          <p:cNvPr id="33" name="図 32" descr="屋内, 建物, 木製, 木材 が含まれている画像&#10;&#10;自動的に生成された説明">
            <a:extLst>
              <a:ext uri="{FF2B5EF4-FFF2-40B4-BE49-F238E27FC236}">
                <a16:creationId xmlns:a16="http://schemas.microsoft.com/office/drawing/2014/main" xmlns="" id="{027A619F-0C9B-4814-8CB9-9BA42B460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84" y="5872305"/>
            <a:ext cx="3471618" cy="1889449"/>
          </a:xfrm>
          <a:prstGeom prst="rect">
            <a:avLst/>
          </a:prstGeom>
        </p:spPr>
      </p:pic>
      <p:sp>
        <p:nvSpPr>
          <p:cNvPr id="35" name="テキスト ボックス 34">
            <a:extLst>
              <a:ext uri="{FF2B5EF4-FFF2-40B4-BE49-F238E27FC236}">
                <a16:creationId xmlns:a16="http://schemas.microsoft.com/office/drawing/2014/main" xmlns="" id="{33D427CD-3316-444E-8D8D-0E3E5BEA0770}"/>
              </a:ext>
            </a:extLst>
          </p:cNvPr>
          <p:cNvSpPr txBox="1"/>
          <p:nvPr/>
        </p:nvSpPr>
        <p:spPr>
          <a:xfrm>
            <a:off x="107176" y="8288234"/>
            <a:ext cx="2852063" cy="338554"/>
          </a:xfrm>
          <a:prstGeom prst="rect">
            <a:avLst/>
          </a:prstGeom>
          <a:noFill/>
        </p:spPr>
        <p:txBody>
          <a:bodyPr wrap="none" rtlCol="0">
            <a:spAutoFit/>
          </a:bodyPr>
          <a:lstStyle/>
          <a:p>
            <a:r>
              <a:rPr kumimoji="1" lang="ja-JP" altLang="en-US" sz="1600" dirty="0"/>
              <a:t>記者会見場（会議室転用可）</a:t>
            </a:r>
          </a:p>
        </p:txBody>
      </p:sp>
      <p:cxnSp>
        <p:nvCxnSpPr>
          <p:cNvPr id="37" name="直線コネクタ 36">
            <a:extLst>
              <a:ext uri="{FF2B5EF4-FFF2-40B4-BE49-F238E27FC236}">
                <a16:creationId xmlns:a16="http://schemas.microsoft.com/office/drawing/2014/main" xmlns="" id="{7E7CE790-96B7-42E0-8C0A-C9CEE447AC50}"/>
              </a:ext>
            </a:extLst>
          </p:cNvPr>
          <p:cNvCxnSpPr>
            <a:cxnSpLocks/>
          </p:cNvCxnSpPr>
          <p:nvPr/>
        </p:nvCxnSpPr>
        <p:spPr>
          <a:xfrm>
            <a:off x="6366077" y="1848972"/>
            <a:ext cx="118601" cy="0"/>
          </a:xfrm>
          <a:prstGeom prst="line">
            <a:avLst/>
          </a:prstGeom>
        </p:spPr>
        <p:style>
          <a:lnRef idx="3">
            <a:schemeClr val="dk1"/>
          </a:lnRef>
          <a:fillRef idx="0">
            <a:schemeClr val="dk1"/>
          </a:fillRef>
          <a:effectRef idx="2">
            <a:schemeClr val="dk1"/>
          </a:effectRef>
          <a:fontRef idx="minor">
            <a:schemeClr val="tx1"/>
          </a:fontRef>
        </p:style>
      </p:cxnSp>
      <p:cxnSp>
        <p:nvCxnSpPr>
          <p:cNvPr id="39" name="直線コネクタ 38">
            <a:extLst>
              <a:ext uri="{FF2B5EF4-FFF2-40B4-BE49-F238E27FC236}">
                <a16:creationId xmlns:a16="http://schemas.microsoft.com/office/drawing/2014/main" xmlns="" id="{909A990B-BDC2-46CC-8E38-9F907689F564}"/>
              </a:ext>
            </a:extLst>
          </p:cNvPr>
          <p:cNvCxnSpPr>
            <a:cxnSpLocks/>
          </p:cNvCxnSpPr>
          <p:nvPr/>
        </p:nvCxnSpPr>
        <p:spPr>
          <a:xfrm>
            <a:off x="6425377" y="1974332"/>
            <a:ext cx="118601" cy="0"/>
          </a:xfrm>
          <a:prstGeom prst="line">
            <a:avLst/>
          </a:prstGeom>
        </p:spPr>
        <p:style>
          <a:lnRef idx="3">
            <a:schemeClr val="dk1"/>
          </a:lnRef>
          <a:fillRef idx="0">
            <a:schemeClr val="dk1"/>
          </a:fillRef>
          <a:effectRef idx="2">
            <a:schemeClr val="dk1"/>
          </a:effectRef>
          <a:fontRef idx="minor">
            <a:schemeClr val="tx1"/>
          </a:fontRef>
        </p:style>
      </p:cxnSp>
      <p:cxnSp>
        <p:nvCxnSpPr>
          <p:cNvPr id="40" name="直線コネクタ 39">
            <a:extLst>
              <a:ext uri="{FF2B5EF4-FFF2-40B4-BE49-F238E27FC236}">
                <a16:creationId xmlns:a16="http://schemas.microsoft.com/office/drawing/2014/main" xmlns="" id="{BBC91974-C383-4F4C-ADB1-023FA1BFC218}"/>
              </a:ext>
            </a:extLst>
          </p:cNvPr>
          <p:cNvCxnSpPr>
            <a:cxnSpLocks/>
          </p:cNvCxnSpPr>
          <p:nvPr/>
        </p:nvCxnSpPr>
        <p:spPr>
          <a:xfrm>
            <a:off x="6439988" y="3069151"/>
            <a:ext cx="118601" cy="0"/>
          </a:xfrm>
          <a:prstGeom prst="line">
            <a:avLst/>
          </a:prstGeom>
        </p:spPr>
        <p:style>
          <a:lnRef idx="3">
            <a:schemeClr val="dk1"/>
          </a:lnRef>
          <a:fillRef idx="0">
            <a:schemeClr val="dk1"/>
          </a:fillRef>
          <a:effectRef idx="2">
            <a:schemeClr val="dk1"/>
          </a:effectRef>
          <a:fontRef idx="minor">
            <a:schemeClr val="tx1"/>
          </a:fontRef>
        </p:style>
      </p:cxnSp>
      <p:cxnSp>
        <p:nvCxnSpPr>
          <p:cNvPr id="41" name="直線コネクタ 40">
            <a:extLst>
              <a:ext uri="{FF2B5EF4-FFF2-40B4-BE49-F238E27FC236}">
                <a16:creationId xmlns:a16="http://schemas.microsoft.com/office/drawing/2014/main" xmlns="" id="{55969298-84E5-4A90-A293-B22FBF3B35C8}"/>
              </a:ext>
            </a:extLst>
          </p:cNvPr>
          <p:cNvCxnSpPr>
            <a:cxnSpLocks/>
          </p:cNvCxnSpPr>
          <p:nvPr/>
        </p:nvCxnSpPr>
        <p:spPr>
          <a:xfrm>
            <a:off x="6439988" y="3313272"/>
            <a:ext cx="118601" cy="0"/>
          </a:xfrm>
          <a:prstGeom prst="line">
            <a:avLst/>
          </a:prstGeom>
        </p:spPr>
        <p:style>
          <a:lnRef idx="3">
            <a:schemeClr val="dk1"/>
          </a:lnRef>
          <a:fillRef idx="0">
            <a:schemeClr val="dk1"/>
          </a:fillRef>
          <a:effectRef idx="2">
            <a:schemeClr val="dk1"/>
          </a:effectRef>
          <a:fontRef idx="minor">
            <a:schemeClr val="tx1"/>
          </a:fontRef>
        </p:style>
      </p:cxnSp>
      <p:cxnSp>
        <p:nvCxnSpPr>
          <p:cNvPr id="43" name="直線コネクタ 42">
            <a:extLst>
              <a:ext uri="{FF2B5EF4-FFF2-40B4-BE49-F238E27FC236}">
                <a16:creationId xmlns:a16="http://schemas.microsoft.com/office/drawing/2014/main" xmlns="" id="{FBFAFCFE-7BE4-4A21-9D6A-86E1F971B2AB}"/>
              </a:ext>
            </a:extLst>
          </p:cNvPr>
          <p:cNvCxnSpPr>
            <a:cxnSpLocks/>
          </p:cNvCxnSpPr>
          <p:nvPr/>
        </p:nvCxnSpPr>
        <p:spPr>
          <a:xfrm>
            <a:off x="3838921" y="3654174"/>
            <a:ext cx="0" cy="143953"/>
          </a:xfrm>
          <a:prstGeom prst="line">
            <a:avLst/>
          </a:prstGeom>
        </p:spPr>
        <p:style>
          <a:lnRef idx="3">
            <a:schemeClr val="dk1"/>
          </a:lnRef>
          <a:fillRef idx="0">
            <a:schemeClr val="dk1"/>
          </a:fillRef>
          <a:effectRef idx="2">
            <a:schemeClr val="dk1"/>
          </a:effectRef>
          <a:fontRef idx="minor">
            <a:schemeClr val="tx1"/>
          </a:fontRef>
        </p:style>
      </p:cxnSp>
      <p:cxnSp>
        <p:nvCxnSpPr>
          <p:cNvPr id="44" name="直線コネクタ 43">
            <a:extLst>
              <a:ext uri="{FF2B5EF4-FFF2-40B4-BE49-F238E27FC236}">
                <a16:creationId xmlns:a16="http://schemas.microsoft.com/office/drawing/2014/main" xmlns="" id="{E9752AB9-ECFE-40F7-84A5-B888307AEE0D}"/>
              </a:ext>
            </a:extLst>
          </p:cNvPr>
          <p:cNvCxnSpPr>
            <a:cxnSpLocks/>
          </p:cNvCxnSpPr>
          <p:nvPr/>
        </p:nvCxnSpPr>
        <p:spPr>
          <a:xfrm>
            <a:off x="4121329" y="3656171"/>
            <a:ext cx="0" cy="141956"/>
          </a:xfrm>
          <a:prstGeom prst="line">
            <a:avLst/>
          </a:prstGeom>
        </p:spPr>
        <p:style>
          <a:lnRef idx="3">
            <a:schemeClr val="dk1"/>
          </a:lnRef>
          <a:fillRef idx="0">
            <a:schemeClr val="dk1"/>
          </a:fillRef>
          <a:effectRef idx="2">
            <a:schemeClr val="dk1"/>
          </a:effectRef>
          <a:fontRef idx="minor">
            <a:schemeClr val="tx1"/>
          </a:fontRef>
        </p:style>
      </p:cxnSp>
      <p:cxnSp>
        <p:nvCxnSpPr>
          <p:cNvPr id="45" name="直線コネクタ 44">
            <a:extLst>
              <a:ext uri="{FF2B5EF4-FFF2-40B4-BE49-F238E27FC236}">
                <a16:creationId xmlns:a16="http://schemas.microsoft.com/office/drawing/2014/main" xmlns="" id="{B1ABCDB3-F78E-475A-A4FB-06FD7AE98451}"/>
              </a:ext>
            </a:extLst>
          </p:cNvPr>
          <p:cNvCxnSpPr>
            <a:cxnSpLocks/>
          </p:cNvCxnSpPr>
          <p:nvPr/>
        </p:nvCxnSpPr>
        <p:spPr>
          <a:xfrm>
            <a:off x="6425377" y="6138115"/>
            <a:ext cx="118601" cy="0"/>
          </a:xfrm>
          <a:prstGeom prst="line">
            <a:avLst/>
          </a:prstGeom>
        </p:spPr>
        <p:style>
          <a:lnRef idx="3">
            <a:schemeClr val="dk1"/>
          </a:lnRef>
          <a:fillRef idx="0">
            <a:schemeClr val="dk1"/>
          </a:fillRef>
          <a:effectRef idx="2">
            <a:schemeClr val="dk1"/>
          </a:effectRef>
          <a:fontRef idx="minor">
            <a:schemeClr val="tx1"/>
          </a:fontRef>
        </p:style>
      </p:cxnSp>
      <p:cxnSp>
        <p:nvCxnSpPr>
          <p:cNvPr id="46" name="直線コネクタ 45">
            <a:extLst>
              <a:ext uri="{FF2B5EF4-FFF2-40B4-BE49-F238E27FC236}">
                <a16:creationId xmlns:a16="http://schemas.microsoft.com/office/drawing/2014/main" xmlns="" id="{BB87F8C3-66CB-49A8-A22D-64A8C230A32D}"/>
              </a:ext>
            </a:extLst>
          </p:cNvPr>
          <p:cNvCxnSpPr>
            <a:cxnSpLocks/>
          </p:cNvCxnSpPr>
          <p:nvPr/>
        </p:nvCxnSpPr>
        <p:spPr>
          <a:xfrm>
            <a:off x="6425377" y="6350386"/>
            <a:ext cx="118601" cy="0"/>
          </a:xfrm>
          <a:prstGeom prst="line">
            <a:avLst/>
          </a:prstGeom>
        </p:spPr>
        <p:style>
          <a:lnRef idx="3">
            <a:schemeClr val="dk1"/>
          </a:lnRef>
          <a:fillRef idx="0">
            <a:schemeClr val="dk1"/>
          </a:fillRef>
          <a:effectRef idx="2">
            <a:schemeClr val="dk1"/>
          </a:effectRef>
          <a:fontRef idx="minor">
            <a:schemeClr val="tx1"/>
          </a:fontRef>
        </p:style>
      </p:cxnSp>
      <p:cxnSp>
        <p:nvCxnSpPr>
          <p:cNvPr id="47" name="直線コネクタ 46">
            <a:extLst>
              <a:ext uri="{FF2B5EF4-FFF2-40B4-BE49-F238E27FC236}">
                <a16:creationId xmlns:a16="http://schemas.microsoft.com/office/drawing/2014/main" xmlns="" id="{B1642131-AA2F-4C47-8D62-6086FACAC18F}"/>
              </a:ext>
            </a:extLst>
          </p:cNvPr>
          <p:cNvCxnSpPr>
            <a:cxnSpLocks/>
          </p:cNvCxnSpPr>
          <p:nvPr/>
        </p:nvCxnSpPr>
        <p:spPr>
          <a:xfrm>
            <a:off x="3732202" y="7225018"/>
            <a:ext cx="118601" cy="0"/>
          </a:xfrm>
          <a:prstGeom prst="line">
            <a:avLst/>
          </a:prstGeom>
        </p:spPr>
        <p:style>
          <a:lnRef idx="3">
            <a:schemeClr val="dk1"/>
          </a:lnRef>
          <a:fillRef idx="0">
            <a:schemeClr val="dk1"/>
          </a:fillRef>
          <a:effectRef idx="2">
            <a:schemeClr val="dk1"/>
          </a:effectRef>
          <a:fontRef idx="minor">
            <a:schemeClr val="tx1"/>
          </a:fontRef>
        </p:style>
      </p:cxnSp>
      <p:cxnSp>
        <p:nvCxnSpPr>
          <p:cNvPr id="48" name="直線コネクタ 47">
            <a:extLst>
              <a:ext uri="{FF2B5EF4-FFF2-40B4-BE49-F238E27FC236}">
                <a16:creationId xmlns:a16="http://schemas.microsoft.com/office/drawing/2014/main" xmlns="" id="{3E1C5087-8DF4-4250-9074-D9473D47341E}"/>
              </a:ext>
            </a:extLst>
          </p:cNvPr>
          <p:cNvCxnSpPr>
            <a:cxnSpLocks/>
          </p:cNvCxnSpPr>
          <p:nvPr/>
        </p:nvCxnSpPr>
        <p:spPr>
          <a:xfrm>
            <a:off x="3741216" y="7459032"/>
            <a:ext cx="118601" cy="0"/>
          </a:xfrm>
          <a:prstGeom prst="line">
            <a:avLst/>
          </a:prstGeom>
        </p:spPr>
        <p:style>
          <a:lnRef idx="3">
            <a:schemeClr val="dk1"/>
          </a:lnRef>
          <a:fillRef idx="0">
            <a:schemeClr val="dk1"/>
          </a:fillRef>
          <a:effectRef idx="2">
            <a:schemeClr val="dk1"/>
          </a:effectRef>
          <a:fontRef idx="minor">
            <a:schemeClr val="tx1"/>
          </a:fontRef>
        </p:style>
      </p:cxnSp>
      <p:cxnSp>
        <p:nvCxnSpPr>
          <p:cNvPr id="49" name="直線コネクタ 48">
            <a:extLst>
              <a:ext uri="{FF2B5EF4-FFF2-40B4-BE49-F238E27FC236}">
                <a16:creationId xmlns:a16="http://schemas.microsoft.com/office/drawing/2014/main" xmlns="" id="{92C414BA-5098-4622-8066-D2FDD3B72393}"/>
              </a:ext>
            </a:extLst>
          </p:cNvPr>
          <p:cNvCxnSpPr>
            <a:cxnSpLocks/>
          </p:cNvCxnSpPr>
          <p:nvPr/>
        </p:nvCxnSpPr>
        <p:spPr>
          <a:xfrm>
            <a:off x="6249494" y="5764802"/>
            <a:ext cx="0" cy="137729"/>
          </a:xfrm>
          <a:prstGeom prst="line">
            <a:avLst/>
          </a:prstGeom>
        </p:spPr>
        <p:style>
          <a:lnRef idx="3">
            <a:schemeClr val="dk1"/>
          </a:lnRef>
          <a:fillRef idx="0">
            <a:schemeClr val="dk1"/>
          </a:fillRef>
          <a:effectRef idx="2">
            <a:schemeClr val="dk1"/>
          </a:effectRef>
          <a:fontRef idx="minor">
            <a:schemeClr val="tx1"/>
          </a:fontRef>
        </p:style>
      </p:cxnSp>
      <p:cxnSp>
        <p:nvCxnSpPr>
          <p:cNvPr id="50" name="直線コネクタ 49">
            <a:extLst>
              <a:ext uri="{FF2B5EF4-FFF2-40B4-BE49-F238E27FC236}">
                <a16:creationId xmlns:a16="http://schemas.microsoft.com/office/drawing/2014/main" xmlns="" id="{C9C56AE6-5215-491F-8D35-60F1780EBB9C}"/>
              </a:ext>
            </a:extLst>
          </p:cNvPr>
          <p:cNvCxnSpPr>
            <a:cxnSpLocks/>
          </p:cNvCxnSpPr>
          <p:nvPr/>
        </p:nvCxnSpPr>
        <p:spPr>
          <a:xfrm>
            <a:off x="5982779" y="5760433"/>
            <a:ext cx="0" cy="137729"/>
          </a:xfrm>
          <a:prstGeom prst="line">
            <a:avLst/>
          </a:prstGeom>
        </p:spPr>
        <p:style>
          <a:lnRef idx="3">
            <a:schemeClr val="dk1"/>
          </a:lnRef>
          <a:fillRef idx="0">
            <a:schemeClr val="dk1"/>
          </a:fillRef>
          <a:effectRef idx="2">
            <a:schemeClr val="dk1"/>
          </a:effectRef>
          <a:fontRef idx="minor">
            <a:schemeClr val="tx1"/>
          </a:fontRef>
        </p:style>
      </p:cxnSp>
      <p:sp>
        <p:nvSpPr>
          <p:cNvPr id="52" name="テキスト ボックス 51">
            <a:extLst>
              <a:ext uri="{FF2B5EF4-FFF2-40B4-BE49-F238E27FC236}">
                <a16:creationId xmlns:a16="http://schemas.microsoft.com/office/drawing/2014/main" xmlns="" id="{4A166430-9EFA-4A94-A582-9D5588CE8D11}"/>
              </a:ext>
            </a:extLst>
          </p:cNvPr>
          <p:cNvSpPr txBox="1"/>
          <p:nvPr/>
        </p:nvSpPr>
        <p:spPr>
          <a:xfrm>
            <a:off x="0" y="8962847"/>
            <a:ext cx="6727371" cy="584775"/>
          </a:xfrm>
          <a:prstGeom prst="rect">
            <a:avLst/>
          </a:prstGeom>
          <a:noFill/>
        </p:spPr>
        <p:txBody>
          <a:bodyPr wrap="square" rtlCol="0">
            <a:spAutoFit/>
          </a:bodyPr>
          <a:lstStyle/>
          <a:p>
            <a:r>
              <a:rPr kumimoji="1" lang="en-US" altLang="ja-JP" sz="1600" dirty="0">
                <a:solidFill>
                  <a:srgbClr val="FF0000"/>
                </a:solidFill>
              </a:rPr>
              <a:t>※</a:t>
            </a:r>
            <a:r>
              <a:rPr kumimoji="1" lang="ja-JP" altLang="en-US" sz="1600" dirty="0">
                <a:solidFill>
                  <a:srgbClr val="FF0000"/>
                </a:solidFill>
              </a:rPr>
              <a:t>主な用途には、ラグビーワールドカップ</a:t>
            </a:r>
            <a:r>
              <a:rPr kumimoji="1" lang="en-US" altLang="ja-JP" sz="1600" dirty="0">
                <a:solidFill>
                  <a:srgbClr val="FF0000"/>
                </a:solidFill>
              </a:rPr>
              <a:t>2019</a:t>
            </a:r>
            <a:r>
              <a:rPr kumimoji="1" lang="ja-JP" altLang="en-US" sz="1600" dirty="0">
                <a:solidFill>
                  <a:srgbClr val="FF0000"/>
                </a:solidFill>
              </a:rPr>
              <a:t>で使用した時の使用例を           記載しております。使用用途につきましては、お申込時にご相談下さい。</a:t>
            </a:r>
          </a:p>
        </p:txBody>
      </p:sp>
      <p:cxnSp>
        <p:nvCxnSpPr>
          <p:cNvPr id="27" name="直線コネクタ 26">
            <a:extLst>
              <a:ext uri="{FF2B5EF4-FFF2-40B4-BE49-F238E27FC236}">
                <a16:creationId xmlns:a16="http://schemas.microsoft.com/office/drawing/2014/main" xmlns="" id="{7A988CF0-BE59-4B12-813B-C1F01D628D86}"/>
              </a:ext>
            </a:extLst>
          </p:cNvPr>
          <p:cNvCxnSpPr>
            <a:cxnSpLocks/>
          </p:cNvCxnSpPr>
          <p:nvPr/>
        </p:nvCxnSpPr>
        <p:spPr>
          <a:xfrm>
            <a:off x="6425377" y="2198652"/>
            <a:ext cx="118601" cy="0"/>
          </a:xfrm>
          <a:prstGeom prst="line">
            <a:avLst/>
          </a:prstGeom>
        </p:spPr>
        <p:style>
          <a:lnRef idx="3">
            <a:schemeClr val="dk1"/>
          </a:lnRef>
          <a:fillRef idx="0">
            <a:schemeClr val="dk1"/>
          </a:fillRef>
          <a:effectRef idx="2">
            <a:schemeClr val="dk1"/>
          </a:effectRef>
          <a:fontRef idx="minor">
            <a:schemeClr val="tx1"/>
          </a:fontRef>
        </p:style>
      </p:cxnSp>
      <p:cxnSp>
        <p:nvCxnSpPr>
          <p:cNvPr id="28" name="直線コネクタ 27">
            <a:extLst>
              <a:ext uri="{FF2B5EF4-FFF2-40B4-BE49-F238E27FC236}">
                <a16:creationId xmlns:a16="http://schemas.microsoft.com/office/drawing/2014/main" xmlns="" id="{C072689C-37BC-4B9F-87D1-C9DDF6D4EC43}"/>
              </a:ext>
            </a:extLst>
          </p:cNvPr>
          <p:cNvCxnSpPr>
            <a:cxnSpLocks/>
          </p:cNvCxnSpPr>
          <p:nvPr/>
        </p:nvCxnSpPr>
        <p:spPr>
          <a:xfrm>
            <a:off x="6464008" y="3869363"/>
            <a:ext cx="0" cy="217084"/>
          </a:xfrm>
          <a:prstGeom prst="line">
            <a:avLst/>
          </a:prstGeom>
        </p:spPr>
        <p:style>
          <a:lnRef idx="1">
            <a:schemeClr val="dk1"/>
          </a:lnRef>
          <a:fillRef idx="0">
            <a:schemeClr val="dk1"/>
          </a:fillRef>
          <a:effectRef idx="0">
            <a:schemeClr val="dk1"/>
          </a:effectRef>
          <a:fontRef idx="minor">
            <a:schemeClr val="tx1"/>
          </a:fontRef>
        </p:style>
      </p:cxnSp>
      <p:cxnSp>
        <p:nvCxnSpPr>
          <p:cNvPr id="34" name="直線コネクタ 33">
            <a:extLst>
              <a:ext uri="{FF2B5EF4-FFF2-40B4-BE49-F238E27FC236}">
                <a16:creationId xmlns:a16="http://schemas.microsoft.com/office/drawing/2014/main" xmlns="" id="{9DA31D12-0B1D-478C-B4B6-FDE3DBAEA3D7}"/>
              </a:ext>
            </a:extLst>
          </p:cNvPr>
          <p:cNvCxnSpPr>
            <a:cxnSpLocks/>
          </p:cNvCxnSpPr>
          <p:nvPr/>
        </p:nvCxnSpPr>
        <p:spPr>
          <a:xfrm>
            <a:off x="3719673" y="3869363"/>
            <a:ext cx="0" cy="217084"/>
          </a:xfrm>
          <a:prstGeom prst="line">
            <a:avLst/>
          </a:prstGeom>
        </p:spPr>
        <p:style>
          <a:lnRef idx="1">
            <a:schemeClr val="dk1"/>
          </a:lnRef>
          <a:fillRef idx="0">
            <a:schemeClr val="dk1"/>
          </a:fillRef>
          <a:effectRef idx="0">
            <a:schemeClr val="dk1"/>
          </a:effectRef>
          <a:fontRef idx="minor">
            <a:schemeClr val="tx1"/>
          </a:fontRef>
        </p:style>
      </p:cxnSp>
      <p:cxnSp>
        <p:nvCxnSpPr>
          <p:cNvPr id="38" name="直線コネクタ 37">
            <a:extLst>
              <a:ext uri="{FF2B5EF4-FFF2-40B4-BE49-F238E27FC236}">
                <a16:creationId xmlns:a16="http://schemas.microsoft.com/office/drawing/2014/main" xmlns="" id="{0138A42B-368F-4C5A-929F-E628C9793CA7}"/>
              </a:ext>
            </a:extLst>
          </p:cNvPr>
          <p:cNvCxnSpPr>
            <a:cxnSpLocks/>
          </p:cNvCxnSpPr>
          <p:nvPr/>
        </p:nvCxnSpPr>
        <p:spPr>
          <a:xfrm>
            <a:off x="3796349" y="7907543"/>
            <a:ext cx="0" cy="217084"/>
          </a:xfrm>
          <a:prstGeom prst="line">
            <a:avLst/>
          </a:prstGeom>
        </p:spPr>
        <p:style>
          <a:lnRef idx="1">
            <a:schemeClr val="dk1"/>
          </a:lnRef>
          <a:fillRef idx="0">
            <a:schemeClr val="dk1"/>
          </a:fillRef>
          <a:effectRef idx="0">
            <a:schemeClr val="dk1"/>
          </a:effectRef>
          <a:fontRef idx="minor">
            <a:schemeClr val="tx1"/>
          </a:fontRef>
        </p:style>
      </p:cxnSp>
      <p:cxnSp>
        <p:nvCxnSpPr>
          <p:cNvPr id="42" name="直線コネクタ 41">
            <a:extLst>
              <a:ext uri="{FF2B5EF4-FFF2-40B4-BE49-F238E27FC236}">
                <a16:creationId xmlns:a16="http://schemas.microsoft.com/office/drawing/2014/main" xmlns="" id="{AF573E30-60A8-4516-96EB-F20E61FABF16}"/>
              </a:ext>
            </a:extLst>
          </p:cNvPr>
          <p:cNvCxnSpPr>
            <a:cxnSpLocks/>
          </p:cNvCxnSpPr>
          <p:nvPr/>
        </p:nvCxnSpPr>
        <p:spPr>
          <a:xfrm>
            <a:off x="6448196" y="7899313"/>
            <a:ext cx="0" cy="217084"/>
          </a:xfrm>
          <a:prstGeom prst="line">
            <a:avLst/>
          </a:prstGeom>
        </p:spPr>
        <p:style>
          <a:lnRef idx="1">
            <a:schemeClr val="dk1"/>
          </a:lnRef>
          <a:fillRef idx="0">
            <a:schemeClr val="dk1"/>
          </a:fillRef>
          <a:effectRef idx="0">
            <a:schemeClr val="dk1"/>
          </a:effectRef>
          <a:fontRef idx="minor">
            <a:schemeClr val="tx1"/>
          </a:fontRef>
        </p:style>
      </p:cxnSp>
      <p:cxnSp>
        <p:nvCxnSpPr>
          <p:cNvPr id="51" name="直線コネクタ 50">
            <a:extLst>
              <a:ext uri="{FF2B5EF4-FFF2-40B4-BE49-F238E27FC236}">
                <a16:creationId xmlns:a16="http://schemas.microsoft.com/office/drawing/2014/main" xmlns="" id="{4E552E7F-B796-49C1-B191-7170904C7FB0}"/>
              </a:ext>
            </a:extLst>
          </p:cNvPr>
          <p:cNvCxnSpPr>
            <a:cxnSpLocks/>
          </p:cNvCxnSpPr>
          <p:nvPr/>
        </p:nvCxnSpPr>
        <p:spPr>
          <a:xfrm flipV="1">
            <a:off x="3709875" y="3972352"/>
            <a:ext cx="1109460" cy="5758"/>
          </a:xfrm>
          <a:prstGeom prst="line">
            <a:avLst/>
          </a:prstGeom>
        </p:spPr>
        <p:style>
          <a:lnRef idx="1">
            <a:schemeClr val="dk1"/>
          </a:lnRef>
          <a:fillRef idx="0">
            <a:schemeClr val="dk1"/>
          </a:fillRef>
          <a:effectRef idx="0">
            <a:schemeClr val="dk1"/>
          </a:effectRef>
          <a:fontRef idx="minor">
            <a:schemeClr val="tx1"/>
          </a:fontRef>
        </p:style>
      </p:cxnSp>
      <p:cxnSp>
        <p:nvCxnSpPr>
          <p:cNvPr id="53" name="直線コネクタ 52">
            <a:extLst>
              <a:ext uri="{FF2B5EF4-FFF2-40B4-BE49-F238E27FC236}">
                <a16:creationId xmlns:a16="http://schemas.microsoft.com/office/drawing/2014/main" xmlns="" id="{3E023691-9390-43C8-BD7A-1794268BB2A9}"/>
              </a:ext>
            </a:extLst>
          </p:cNvPr>
          <p:cNvCxnSpPr>
            <a:cxnSpLocks/>
          </p:cNvCxnSpPr>
          <p:nvPr/>
        </p:nvCxnSpPr>
        <p:spPr>
          <a:xfrm flipV="1">
            <a:off x="5344750" y="3972352"/>
            <a:ext cx="1109460" cy="5758"/>
          </a:xfrm>
          <a:prstGeom prst="line">
            <a:avLst/>
          </a:prstGeom>
        </p:spPr>
        <p:style>
          <a:lnRef idx="1">
            <a:schemeClr val="dk1"/>
          </a:lnRef>
          <a:fillRef idx="0">
            <a:schemeClr val="dk1"/>
          </a:fillRef>
          <a:effectRef idx="0">
            <a:schemeClr val="dk1"/>
          </a:effectRef>
          <a:fontRef idx="minor">
            <a:schemeClr val="tx1"/>
          </a:fontRef>
        </p:style>
      </p:cxnSp>
      <p:cxnSp>
        <p:nvCxnSpPr>
          <p:cNvPr id="54" name="直線コネクタ 53">
            <a:extLst>
              <a:ext uri="{FF2B5EF4-FFF2-40B4-BE49-F238E27FC236}">
                <a16:creationId xmlns:a16="http://schemas.microsoft.com/office/drawing/2014/main" xmlns="" id="{C6416FCB-8DEF-4D92-8131-537740211FE7}"/>
              </a:ext>
            </a:extLst>
          </p:cNvPr>
          <p:cNvCxnSpPr>
            <a:cxnSpLocks/>
          </p:cNvCxnSpPr>
          <p:nvPr/>
        </p:nvCxnSpPr>
        <p:spPr>
          <a:xfrm flipV="1">
            <a:off x="3800517" y="8016085"/>
            <a:ext cx="940429" cy="8637"/>
          </a:xfrm>
          <a:prstGeom prst="line">
            <a:avLst/>
          </a:prstGeom>
        </p:spPr>
        <p:style>
          <a:lnRef idx="1">
            <a:schemeClr val="dk1"/>
          </a:lnRef>
          <a:fillRef idx="0">
            <a:schemeClr val="dk1"/>
          </a:fillRef>
          <a:effectRef idx="0">
            <a:schemeClr val="dk1"/>
          </a:effectRef>
          <a:fontRef idx="minor">
            <a:schemeClr val="tx1"/>
          </a:fontRef>
        </p:style>
      </p:cxnSp>
      <p:cxnSp>
        <p:nvCxnSpPr>
          <p:cNvPr id="55" name="直線コネクタ 54">
            <a:extLst>
              <a:ext uri="{FF2B5EF4-FFF2-40B4-BE49-F238E27FC236}">
                <a16:creationId xmlns:a16="http://schemas.microsoft.com/office/drawing/2014/main" xmlns="" id="{95322881-2EAC-42F3-B1EA-BFF623950FFA}"/>
              </a:ext>
            </a:extLst>
          </p:cNvPr>
          <p:cNvCxnSpPr>
            <a:cxnSpLocks/>
          </p:cNvCxnSpPr>
          <p:nvPr/>
        </p:nvCxnSpPr>
        <p:spPr>
          <a:xfrm flipV="1">
            <a:off x="5330528" y="8018964"/>
            <a:ext cx="1109460" cy="5758"/>
          </a:xfrm>
          <a:prstGeom prst="line">
            <a:avLst/>
          </a:prstGeom>
        </p:spPr>
        <p:style>
          <a:lnRef idx="1">
            <a:schemeClr val="dk1"/>
          </a:lnRef>
          <a:fillRef idx="0">
            <a:schemeClr val="dk1"/>
          </a:fillRef>
          <a:effectRef idx="0">
            <a:schemeClr val="dk1"/>
          </a:effectRef>
          <a:fontRef idx="minor">
            <a:schemeClr val="tx1"/>
          </a:fontRef>
        </p:style>
      </p:cxnSp>
      <p:sp>
        <p:nvSpPr>
          <p:cNvPr id="3" name="テキスト ボックス 2">
            <a:extLst>
              <a:ext uri="{FF2B5EF4-FFF2-40B4-BE49-F238E27FC236}">
                <a16:creationId xmlns:a16="http://schemas.microsoft.com/office/drawing/2014/main" xmlns="" id="{050B2976-1B93-41EA-99C9-69289BA92E1C}"/>
              </a:ext>
            </a:extLst>
          </p:cNvPr>
          <p:cNvSpPr txBox="1"/>
          <p:nvPr/>
        </p:nvSpPr>
        <p:spPr>
          <a:xfrm>
            <a:off x="4777218" y="3795524"/>
            <a:ext cx="599856" cy="369328"/>
          </a:xfrm>
          <a:prstGeom prst="rect">
            <a:avLst/>
          </a:prstGeom>
          <a:noFill/>
        </p:spPr>
        <p:txBody>
          <a:bodyPr wrap="square" rtlCol="0">
            <a:spAutoFit/>
          </a:bodyPr>
          <a:lstStyle/>
          <a:p>
            <a:r>
              <a:rPr kumimoji="1" lang="en-US" altLang="ja-JP" dirty="0"/>
              <a:t>10m</a:t>
            </a:r>
            <a:endParaRPr kumimoji="1" lang="ja-JP" altLang="en-US" dirty="0"/>
          </a:p>
        </p:txBody>
      </p:sp>
      <p:sp>
        <p:nvSpPr>
          <p:cNvPr id="6" name="テキスト ボックス 5">
            <a:extLst>
              <a:ext uri="{FF2B5EF4-FFF2-40B4-BE49-F238E27FC236}">
                <a16:creationId xmlns:a16="http://schemas.microsoft.com/office/drawing/2014/main" xmlns="" id="{744C7AEC-D260-4227-BE7F-167AC0CCBC54}"/>
              </a:ext>
            </a:extLst>
          </p:cNvPr>
          <p:cNvSpPr txBox="1"/>
          <p:nvPr/>
        </p:nvSpPr>
        <p:spPr>
          <a:xfrm>
            <a:off x="4849609" y="7838700"/>
            <a:ext cx="486030" cy="369332"/>
          </a:xfrm>
          <a:prstGeom prst="rect">
            <a:avLst/>
          </a:prstGeom>
          <a:noFill/>
        </p:spPr>
        <p:txBody>
          <a:bodyPr wrap="none" rtlCol="0">
            <a:spAutoFit/>
          </a:bodyPr>
          <a:lstStyle/>
          <a:p>
            <a:r>
              <a:rPr kumimoji="1" lang="en-US" altLang="ja-JP" dirty="0"/>
              <a:t>9m</a:t>
            </a:r>
            <a:endParaRPr kumimoji="1" lang="ja-JP" altLang="en-US" dirty="0"/>
          </a:p>
        </p:txBody>
      </p:sp>
      <p:cxnSp>
        <p:nvCxnSpPr>
          <p:cNvPr id="56" name="直線コネクタ 55">
            <a:extLst>
              <a:ext uri="{FF2B5EF4-FFF2-40B4-BE49-F238E27FC236}">
                <a16:creationId xmlns:a16="http://schemas.microsoft.com/office/drawing/2014/main" xmlns="" id="{B6A40C84-B2FC-4B9C-870B-432878CAED48}"/>
              </a:ext>
            </a:extLst>
          </p:cNvPr>
          <p:cNvCxnSpPr>
            <a:cxnSpLocks/>
          </p:cNvCxnSpPr>
          <p:nvPr/>
        </p:nvCxnSpPr>
        <p:spPr>
          <a:xfrm>
            <a:off x="6558589" y="1847765"/>
            <a:ext cx="213434" cy="0"/>
          </a:xfrm>
          <a:prstGeom prst="line">
            <a:avLst/>
          </a:prstGeom>
        </p:spPr>
        <p:style>
          <a:lnRef idx="1">
            <a:schemeClr val="dk1"/>
          </a:lnRef>
          <a:fillRef idx="0">
            <a:schemeClr val="dk1"/>
          </a:fillRef>
          <a:effectRef idx="0">
            <a:schemeClr val="dk1"/>
          </a:effectRef>
          <a:fontRef idx="minor">
            <a:schemeClr val="tx1"/>
          </a:fontRef>
        </p:style>
      </p:cxnSp>
      <p:cxnSp>
        <p:nvCxnSpPr>
          <p:cNvPr id="57" name="直線コネクタ 56">
            <a:extLst>
              <a:ext uri="{FF2B5EF4-FFF2-40B4-BE49-F238E27FC236}">
                <a16:creationId xmlns:a16="http://schemas.microsoft.com/office/drawing/2014/main" xmlns="" id="{066E840D-0A35-41E1-8B94-3FB6BD4C66B3}"/>
              </a:ext>
            </a:extLst>
          </p:cNvPr>
          <p:cNvCxnSpPr>
            <a:cxnSpLocks/>
          </p:cNvCxnSpPr>
          <p:nvPr/>
        </p:nvCxnSpPr>
        <p:spPr>
          <a:xfrm>
            <a:off x="6558589" y="3741880"/>
            <a:ext cx="213434" cy="0"/>
          </a:xfrm>
          <a:prstGeom prst="line">
            <a:avLst/>
          </a:prstGeom>
        </p:spPr>
        <p:style>
          <a:lnRef idx="1">
            <a:schemeClr val="dk1"/>
          </a:lnRef>
          <a:fillRef idx="0">
            <a:schemeClr val="dk1"/>
          </a:fillRef>
          <a:effectRef idx="0">
            <a:schemeClr val="dk1"/>
          </a:effectRef>
          <a:fontRef idx="minor">
            <a:schemeClr val="tx1"/>
          </a:fontRef>
        </p:style>
      </p:cxnSp>
      <p:cxnSp>
        <p:nvCxnSpPr>
          <p:cNvPr id="58" name="直線コネクタ 57">
            <a:extLst>
              <a:ext uri="{FF2B5EF4-FFF2-40B4-BE49-F238E27FC236}">
                <a16:creationId xmlns:a16="http://schemas.microsoft.com/office/drawing/2014/main" xmlns="" id="{7FE728B8-BD9E-45B7-AB6D-4BBD4FF44D7C}"/>
              </a:ext>
            </a:extLst>
          </p:cNvPr>
          <p:cNvCxnSpPr>
            <a:cxnSpLocks/>
          </p:cNvCxnSpPr>
          <p:nvPr/>
        </p:nvCxnSpPr>
        <p:spPr>
          <a:xfrm flipH="1">
            <a:off x="6684882" y="1847765"/>
            <a:ext cx="1" cy="737698"/>
          </a:xfrm>
          <a:prstGeom prst="line">
            <a:avLst/>
          </a:prstGeom>
        </p:spPr>
        <p:style>
          <a:lnRef idx="1">
            <a:schemeClr val="dk1"/>
          </a:lnRef>
          <a:fillRef idx="0">
            <a:schemeClr val="dk1"/>
          </a:fillRef>
          <a:effectRef idx="0">
            <a:schemeClr val="dk1"/>
          </a:effectRef>
          <a:fontRef idx="minor">
            <a:schemeClr val="tx1"/>
          </a:fontRef>
        </p:style>
      </p:cxnSp>
      <p:cxnSp>
        <p:nvCxnSpPr>
          <p:cNvPr id="59" name="直線コネクタ 58">
            <a:extLst>
              <a:ext uri="{FF2B5EF4-FFF2-40B4-BE49-F238E27FC236}">
                <a16:creationId xmlns:a16="http://schemas.microsoft.com/office/drawing/2014/main" xmlns="" id="{7F6117A6-7D16-40CC-A991-D72FF50B3857}"/>
              </a:ext>
            </a:extLst>
          </p:cNvPr>
          <p:cNvCxnSpPr>
            <a:cxnSpLocks/>
          </p:cNvCxnSpPr>
          <p:nvPr/>
        </p:nvCxnSpPr>
        <p:spPr>
          <a:xfrm flipH="1">
            <a:off x="6665306" y="3121392"/>
            <a:ext cx="3250" cy="618602"/>
          </a:xfrm>
          <a:prstGeom prst="line">
            <a:avLst/>
          </a:prstGeom>
        </p:spPr>
        <p:style>
          <a:lnRef idx="1">
            <a:schemeClr val="dk1"/>
          </a:lnRef>
          <a:fillRef idx="0">
            <a:schemeClr val="dk1"/>
          </a:fillRef>
          <a:effectRef idx="0">
            <a:schemeClr val="dk1"/>
          </a:effectRef>
          <a:fontRef idx="minor">
            <a:schemeClr val="tx1"/>
          </a:fontRef>
        </p:style>
      </p:cxnSp>
      <p:sp>
        <p:nvSpPr>
          <p:cNvPr id="15" name="テキスト ボックス 14">
            <a:extLst>
              <a:ext uri="{FF2B5EF4-FFF2-40B4-BE49-F238E27FC236}">
                <a16:creationId xmlns:a16="http://schemas.microsoft.com/office/drawing/2014/main" xmlns="" id="{15AE9261-6A75-4161-BC70-D586A3EACDA5}"/>
              </a:ext>
            </a:extLst>
          </p:cNvPr>
          <p:cNvSpPr txBox="1"/>
          <p:nvPr/>
        </p:nvSpPr>
        <p:spPr>
          <a:xfrm>
            <a:off x="6448196" y="2647556"/>
            <a:ext cx="483358" cy="369332"/>
          </a:xfrm>
          <a:prstGeom prst="rect">
            <a:avLst/>
          </a:prstGeom>
          <a:noFill/>
        </p:spPr>
        <p:txBody>
          <a:bodyPr wrap="square" rtlCol="0">
            <a:spAutoFit/>
          </a:bodyPr>
          <a:lstStyle/>
          <a:p>
            <a:r>
              <a:rPr kumimoji="1" lang="en-US" altLang="ja-JP" dirty="0"/>
              <a:t>6m</a:t>
            </a:r>
            <a:endParaRPr kumimoji="1" lang="ja-JP" altLang="en-US" dirty="0"/>
          </a:p>
        </p:txBody>
      </p:sp>
      <p:cxnSp>
        <p:nvCxnSpPr>
          <p:cNvPr id="60" name="直線コネクタ 59">
            <a:extLst>
              <a:ext uri="{FF2B5EF4-FFF2-40B4-BE49-F238E27FC236}">
                <a16:creationId xmlns:a16="http://schemas.microsoft.com/office/drawing/2014/main" xmlns="" id="{BD5F19B6-8A3E-4DF8-963B-87BB87EA6634}"/>
              </a:ext>
            </a:extLst>
          </p:cNvPr>
          <p:cNvCxnSpPr>
            <a:cxnSpLocks/>
          </p:cNvCxnSpPr>
          <p:nvPr/>
        </p:nvCxnSpPr>
        <p:spPr>
          <a:xfrm>
            <a:off x="6543978" y="5837376"/>
            <a:ext cx="213434" cy="0"/>
          </a:xfrm>
          <a:prstGeom prst="line">
            <a:avLst/>
          </a:prstGeom>
        </p:spPr>
        <p:style>
          <a:lnRef idx="1">
            <a:schemeClr val="dk1"/>
          </a:lnRef>
          <a:fillRef idx="0">
            <a:schemeClr val="dk1"/>
          </a:fillRef>
          <a:effectRef idx="0">
            <a:schemeClr val="dk1"/>
          </a:effectRef>
          <a:fontRef idx="minor">
            <a:schemeClr val="tx1"/>
          </a:fontRef>
        </p:style>
      </p:cxnSp>
      <p:cxnSp>
        <p:nvCxnSpPr>
          <p:cNvPr id="61" name="直線コネクタ 60">
            <a:extLst>
              <a:ext uri="{FF2B5EF4-FFF2-40B4-BE49-F238E27FC236}">
                <a16:creationId xmlns:a16="http://schemas.microsoft.com/office/drawing/2014/main" xmlns="" id="{41D67FBA-D011-4058-B7E4-F34D2010A478}"/>
              </a:ext>
            </a:extLst>
          </p:cNvPr>
          <p:cNvCxnSpPr>
            <a:cxnSpLocks/>
          </p:cNvCxnSpPr>
          <p:nvPr/>
        </p:nvCxnSpPr>
        <p:spPr>
          <a:xfrm flipH="1">
            <a:off x="6665306" y="5837376"/>
            <a:ext cx="1" cy="737698"/>
          </a:xfrm>
          <a:prstGeom prst="line">
            <a:avLst/>
          </a:prstGeom>
        </p:spPr>
        <p:style>
          <a:lnRef idx="1">
            <a:schemeClr val="dk1"/>
          </a:lnRef>
          <a:fillRef idx="0">
            <a:schemeClr val="dk1"/>
          </a:fillRef>
          <a:effectRef idx="0">
            <a:schemeClr val="dk1"/>
          </a:effectRef>
          <a:fontRef idx="minor">
            <a:schemeClr val="tx1"/>
          </a:fontRef>
        </p:style>
      </p:cxnSp>
      <p:cxnSp>
        <p:nvCxnSpPr>
          <p:cNvPr id="62" name="直線コネクタ 61">
            <a:extLst>
              <a:ext uri="{FF2B5EF4-FFF2-40B4-BE49-F238E27FC236}">
                <a16:creationId xmlns:a16="http://schemas.microsoft.com/office/drawing/2014/main" xmlns="" id="{09E8DB4E-1F1A-4224-95BC-59B682C1CAA2}"/>
              </a:ext>
            </a:extLst>
          </p:cNvPr>
          <p:cNvCxnSpPr>
            <a:cxnSpLocks/>
          </p:cNvCxnSpPr>
          <p:nvPr/>
        </p:nvCxnSpPr>
        <p:spPr>
          <a:xfrm flipH="1">
            <a:off x="6665306" y="6968908"/>
            <a:ext cx="1" cy="737698"/>
          </a:xfrm>
          <a:prstGeom prst="line">
            <a:avLst/>
          </a:prstGeom>
        </p:spPr>
        <p:style>
          <a:lnRef idx="1">
            <a:schemeClr val="dk1"/>
          </a:lnRef>
          <a:fillRef idx="0">
            <a:schemeClr val="dk1"/>
          </a:fillRef>
          <a:effectRef idx="0">
            <a:schemeClr val="dk1"/>
          </a:effectRef>
          <a:fontRef idx="minor">
            <a:schemeClr val="tx1"/>
          </a:fontRef>
        </p:style>
      </p:cxnSp>
      <p:cxnSp>
        <p:nvCxnSpPr>
          <p:cNvPr id="63" name="直線コネクタ 62">
            <a:extLst>
              <a:ext uri="{FF2B5EF4-FFF2-40B4-BE49-F238E27FC236}">
                <a16:creationId xmlns:a16="http://schemas.microsoft.com/office/drawing/2014/main" xmlns="" id="{1ABF861C-1743-4468-9F8B-1B432BF03F73}"/>
              </a:ext>
            </a:extLst>
          </p:cNvPr>
          <p:cNvCxnSpPr>
            <a:cxnSpLocks/>
          </p:cNvCxnSpPr>
          <p:nvPr/>
        </p:nvCxnSpPr>
        <p:spPr>
          <a:xfrm>
            <a:off x="6543978" y="7715164"/>
            <a:ext cx="213434" cy="0"/>
          </a:xfrm>
          <a:prstGeom prst="line">
            <a:avLst/>
          </a:prstGeom>
        </p:spPr>
        <p:style>
          <a:lnRef idx="1">
            <a:schemeClr val="dk1"/>
          </a:lnRef>
          <a:fillRef idx="0">
            <a:schemeClr val="dk1"/>
          </a:fillRef>
          <a:effectRef idx="0">
            <a:schemeClr val="dk1"/>
          </a:effectRef>
          <a:fontRef idx="minor">
            <a:schemeClr val="tx1"/>
          </a:fontRef>
        </p:style>
      </p:cxnSp>
      <p:sp>
        <p:nvSpPr>
          <p:cNvPr id="16" name="テキスト ボックス 15">
            <a:extLst>
              <a:ext uri="{FF2B5EF4-FFF2-40B4-BE49-F238E27FC236}">
                <a16:creationId xmlns:a16="http://schemas.microsoft.com/office/drawing/2014/main" xmlns="" id="{227FB00B-B20E-4860-BD4D-67153AE1D1B3}"/>
              </a:ext>
            </a:extLst>
          </p:cNvPr>
          <p:cNvSpPr txBox="1"/>
          <p:nvPr/>
        </p:nvSpPr>
        <p:spPr>
          <a:xfrm>
            <a:off x="6422291" y="6593715"/>
            <a:ext cx="486030" cy="369332"/>
          </a:xfrm>
          <a:prstGeom prst="rect">
            <a:avLst/>
          </a:prstGeom>
          <a:noFill/>
        </p:spPr>
        <p:txBody>
          <a:bodyPr wrap="none" rtlCol="0">
            <a:spAutoFit/>
          </a:bodyPr>
          <a:lstStyle/>
          <a:p>
            <a:r>
              <a:rPr kumimoji="1" lang="en-US" altLang="ja-JP" dirty="0"/>
              <a:t>6m</a:t>
            </a:r>
            <a:endParaRPr kumimoji="1" lang="ja-JP" altLang="en-US" dirty="0"/>
          </a:p>
        </p:txBody>
      </p:sp>
      <p:sp>
        <p:nvSpPr>
          <p:cNvPr id="64" name="テキスト ボックス 63">
            <a:extLst>
              <a:ext uri="{FF2B5EF4-FFF2-40B4-BE49-F238E27FC236}">
                <a16:creationId xmlns:a16="http://schemas.microsoft.com/office/drawing/2014/main" xmlns="" id="{D100A397-1062-BA4E-9DA2-B4B854140B3A}"/>
              </a:ext>
            </a:extLst>
          </p:cNvPr>
          <p:cNvSpPr txBox="1"/>
          <p:nvPr/>
        </p:nvSpPr>
        <p:spPr>
          <a:xfrm>
            <a:off x="213433" y="106088"/>
            <a:ext cx="2745806" cy="400110"/>
          </a:xfrm>
          <a:prstGeom prst="rect">
            <a:avLst/>
          </a:prstGeom>
          <a:noFill/>
        </p:spPr>
        <p:txBody>
          <a:bodyPr wrap="square" rtlCol="0">
            <a:spAutoFit/>
          </a:bodyPr>
          <a:lstStyle/>
          <a:p>
            <a:r>
              <a:rPr kumimoji="1" lang="ja-JP" altLang="en-US" sz="2000" b="1" u="heavy"/>
              <a:t>やぐら棟（１階）東</a:t>
            </a:r>
            <a:endParaRPr kumimoji="1" lang="ja-JP" altLang="en-US" sz="2000" b="1" u="heavy" dirty="0"/>
          </a:p>
        </p:txBody>
      </p:sp>
    </p:spTree>
    <p:extLst>
      <p:ext uri="{BB962C8B-B14F-4D97-AF65-F5344CB8AC3E}">
        <p14:creationId xmlns:p14="http://schemas.microsoft.com/office/powerpoint/2010/main" val="169683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 設計図&#10;&#10;自動的に生成された説明">
            <a:extLst>
              <a:ext uri="{FF2B5EF4-FFF2-40B4-BE49-F238E27FC236}">
                <a16:creationId xmlns:a16="http://schemas.microsoft.com/office/drawing/2014/main" xmlns="" id="{803BF28E-C98A-8046-9AF6-99A302968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29156" y="1918844"/>
            <a:ext cx="9896900" cy="6077414"/>
          </a:xfrm>
          <a:prstGeom prst="rect">
            <a:avLst/>
          </a:prstGeom>
        </p:spPr>
      </p:pic>
      <p:sp>
        <p:nvSpPr>
          <p:cNvPr id="6" name="テキスト ボックス 5">
            <a:extLst>
              <a:ext uri="{FF2B5EF4-FFF2-40B4-BE49-F238E27FC236}">
                <a16:creationId xmlns:a16="http://schemas.microsoft.com/office/drawing/2014/main" xmlns="" id="{F6F1DC22-9B2E-0B43-995D-05F6F06F038F}"/>
              </a:ext>
            </a:extLst>
          </p:cNvPr>
          <p:cNvSpPr txBox="1"/>
          <p:nvPr/>
        </p:nvSpPr>
        <p:spPr>
          <a:xfrm>
            <a:off x="251642" y="256108"/>
            <a:ext cx="1225015" cy="369332"/>
          </a:xfrm>
          <a:prstGeom prst="rect">
            <a:avLst/>
          </a:prstGeom>
          <a:noFill/>
        </p:spPr>
        <p:txBody>
          <a:bodyPr wrap="none" rtlCol="0">
            <a:spAutoFit/>
          </a:bodyPr>
          <a:lstStyle/>
          <a:p>
            <a:r>
              <a:rPr kumimoji="1" lang="en-US" altLang="ja-JP" dirty="0"/>
              <a:t>2</a:t>
            </a:r>
            <a:r>
              <a:rPr kumimoji="1" lang="ja-JP" altLang="en-US" dirty="0"/>
              <a:t>階平面図</a:t>
            </a:r>
          </a:p>
        </p:txBody>
      </p:sp>
    </p:spTree>
    <p:extLst>
      <p:ext uri="{BB962C8B-B14F-4D97-AF65-F5344CB8AC3E}">
        <p14:creationId xmlns:p14="http://schemas.microsoft.com/office/powerpoint/2010/main" val="3030067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xmlns="" id="{221B3D41-5F2A-457A-839C-8E732FCB9F33}"/>
              </a:ext>
            </a:extLst>
          </p:cNvPr>
          <p:cNvSpPr/>
          <p:nvPr/>
        </p:nvSpPr>
        <p:spPr>
          <a:xfrm>
            <a:off x="241542" y="359620"/>
            <a:ext cx="1933543" cy="369332"/>
          </a:xfrm>
          <a:prstGeom prst="rect">
            <a:avLst/>
          </a:prstGeom>
        </p:spPr>
        <p:txBody>
          <a:bodyPr wrap="none">
            <a:spAutoFit/>
          </a:bodyPr>
          <a:lstStyle/>
          <a:p>
            <a:r>
              <a:rPr lang="ja-JP" altLang="en-US" b="1" u="heavy" dirty="0">
                <a:latin typeface="+mn-ea"/>
              </a:rPr>
              <a:t>やぐら棟（</a:t>
            </a:r>
            <a:r>
              <a:rPr lang="en-US" altLang="ja-JP" b="1" u="heavy" dirty="0">
                <a:latin typeface="+mn-ea"/>
              </a:rPr>
              <a:t>2</a:t>
            </a:r>
            <a:r>
              <a:rPr lang="ja-JP" altLang="en-US" b="1" u="heavy" dirty="0">
                <a:latin typeface="+mn-ea"/>
              </a:rPr>
              <a:t>階</a:t>
            </a:r>
            <a:r>
              <a:rPr lang="ja-JP" altLang="en-US" b="1" u="heavy" dirty="0"/>
              <a:t>）</a:t>
            </a:r>
            <a:endParaRPr lang="ja-JP" altLang="en-US" u="heavy" dirty="0"/>
          </a:p>
        </p:txBody>
      </p:sp>
      <p:sp>
        <p:nvSpPr>
          <p:cNvPr id="5" name="正方形/長方形 4">
            <a:extLst>
              <a:ext uri="{FF2B5EF4-FFF2-40B4-BE49-F238E27FC236}">
                <a16:creationId xmlns:a16="http://schemas.microsoft.com/office/drawing/2014/main" xmlns="" id="{25D71D8B-1F70-4970-BC9B-E4416C7DDDF1}"/>
              </a:ext>
            </a:extLst>
          </p:cNvPr>
          <p:cNvSpPr/>
          <p:nvPr/>
        </p:nvSpPr>
        <p:spPr>
          <a:xfrm>
            <a:off x="241542" y="898462"/>
            <a:ext cx="2496196" cy="369332"/>
          </a:xfrm>
          <a:prstGeom prst="rect">
            <a:avLst/>
          </a:prstGeom>
        </p:spPr>
        <p:txBody>
          <a:bodyPr wrap="none">
            <a:spAutoFit/>
          </a:bodyPr>
          <a:lstStyle/>
          <a:p>
            <a:r>
              <a:rPr lang="ja-JP" altLang="en-US" dirty="0"/>
              <a:t>木質諸室</a:t>
            </a:r>
            <a:r>
              <a:rPr lang="zh-TW" altLang="en-US" dirty="0"/>
              <a:t>（</a:t>
            </a:r>
            <a:r>
              <a:rPr lang="en-US" altLang="zh-TW" dirty="0"/>
              <a:t>2</a:t>
            </a:r>
            <a:r>
              <a:rPr lang="zh-TW" altLang="en-US" dirty="0"/>
              <a:t>階：</a:t>
            </a:r>
            <a:r>
              <a:rPr lang="en-US" altLang="zh-TW" dirty="0"/>
              <a:t>1</a:t>
            </a:r>
            <a:r>
              <a:rPr lang="zh-TW" altLang="en-US" dirty="0"/>
              <a:t>室）</a:t>
            </a:r>
            <a:endParaRPr lang="ja-JP" altLang="en-US" dirty="0"/>
          </a:p>
        </p:txBody>
      </p:sp>
      <p:pic>
        <p:nvPicPr>
          <p:cNvPr id="6" name="図 5">
            <a:extLst>
              <a:ext uri="{FF2B5EF4-FFF2-40B4-BE49-F238E27FC236}">
                <a16:creationId xmlns:a16="http://schemas.microsoft.com/office/drawing/2014/main" xmlns="" id="{62E88AAF-53EE-4D5C-8AC1-78423AB8D8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953" y="1623596"/>
            <a:ext cx="5250094" cy="3329404"/>
          </a:xfrm>
          <a:prstGeom prst="rect">
            <a:avLst/>
          </a:prstGeom>
        </p:spPr>
      </p:pic>
      <p:sp>
        <p:nvSpPr>
          <p:cNvPr id="7" name="正方形/長方形 6">
            <a:extLst>
              <a:ext uri="{FF2B5EF4-FFF2-40B4-BE49-F238E27FC236}">
                <a16:creationId xmlns:a16="http://schemas.microsoft.com/office/drawing/2014/main" xmlns="" id="{432B0B6C-3B92-4CAE-997E-C6E121A28460}"/>
              </a:ext>
            </a:extLst>
          </p:cNvPr>
          <p:cNvSpPr/>
          <p:nvPr/>
        </p:nvSpPr>
        <p:spPr>
          <a:xfrm>
            <a:off x="803953" y="6333600"/>
            <a:ext cx="3359244" cy="2753284"/>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b="1" dirty="0"/>
          </a:p>
        </p:txBody>
      </p:sp>
      <p:sp>
        <p:nvSpPr>
          <p:cNvPr id="8" name="正方形/長方形 7">
            <a:extLst>
              <a:ext uri="{FF2B5EF4-FFF2-40B4-BE49-F238E27FC236}">
                <a16:creationId xmlns:a16="http://schemas.microsoft.com/office/drawing/2014/main" xmlns="" id="{C1AA0322-282A-422A-AE31-51B46A31AECB}"/>
              </a:ext>
            </a:extLst>
          </p:cNvPr>
          <p:cNvSpPr/>
          <p:nvPr/>
        </p:nvSpPr>
        <p:spPr>
          <a:xfrm>
            <a:off x="2096853" y="8649128"/>
            <a:ext cx="1126672" cy="437756"/>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t>出入口</a:t>
            </a:r>
          </a:p>
        </p:txBody>
      </p:sp>
      <p:sp>
        <p:nvSpPr>
          <p:cNvPr id="9" name="正方形/長方形 8">
            <a:extLst>
              <a:ext uri="{FF2B5EF4-FFF2-40B4-BE49-F238E27FC236}">
                <a16:creationId xmlns:a16="http://schemas.microsoft.com/office/drawing/2014/main" xmlns="" id="{A2D6A942-806C-44D9-AC82-D6675BAAE56F}"/>
              </a:ext>
            </a:extLst>
          </p:cNvPr>
          <p:cNvSpPr/>
          <p:nvPr/>
        </p:nvSpPr>
        <p:spPr>
          <a:xfrm>
            <a:off x="4163197" y="6333600"/>
            <a:ext cx="1821864" cy="11820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t>バントリー</a:t>
            </a:r>
          </a:p>
        </p:txBody>
      </p:sp>
      <p:sp>
        <p:nvSpPr>
          <p:cNvPr id="10" name="正方形/長方形 9">
            <a:extLst>
              <a:ext uri="{FF2B5EF4-FFF2-40B4-BE49-F238E27FC236}">
                <a16:creationId xmlns:a16="http://schemas.microsoft.com/office/drawing/2014/main" xmlns="" id="{7D817D25-92BA-4558-92BB-BB4FE72EE732}"/>
              </a:ext>
            </a:extLst>
          </p:cNvPr>
          <p:cNvSpPr/>
          <p:nvPr/>
        </p:nvSpPr>
        <p:spPr>
          <a:xfrm>
            <a:off x="4163197" y="7515655"/>
            <a:ext cx="1821864" cy="75210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t>女子</a:t>
            </a:r>
            <a:r>
              <a:rPr kumimoji="1" lang="en-US" altLang="ja-JP" sz="1400" b="1" dirty="0"/>
              <a:t>WC</a:t>
            </a:r>
            <a:endParaRPr kumimoji="1" lang="ja-JP" altLang="en-US" sz="1400" b="1" dirty="0"/>
          </a:p>
        </p:txBody>
      </p:sp>
      <p:sp>
        <p:nvSpPr>
          <p:cNvPr id="11" name="正方形/長方形 10">
            <a:extLst>
              <a:ext uri="{FF2B5EF4-FFF2-40B4-BE49-F238E27FC236}">
                <a16:creationId xmlns:a16="http://schemas.microsoft.com/office/drawing/2014/main" xmlns="" id="{B166E0D9-F372-448C-9E44-77AFD4EC8F22}"/>
              </a:ext>
            </a:extLst>
          </p:cNvPr>
          <p:cNvSpPr/>
          <p:nvPr/>
        </p:nvSpPr>
        <p:spPr>
          <a:xfrm>
            <a:off x="4163197" y="8242792"/>
            <a:ext cx="1821864" cy="8440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t>男子</a:t>
            </a:r>
            <a:r>
              <a:rPr kumimoji="1" lang="en-US" altLang="ja-JP" sz="1400" b="1" dirty="0"/>
              <a:t>WC</a:t>
            </a:r>
            <a:endParaRPr kumimoji="1" lang="ja-JP" altLang="en-US" sz="1400" b="1" dirty="0"/>
          </a:p>
        </p:txBody>
      </p:sp>
      <p:sp>
        <p:nvSpPr>
          <p:cNvPr id="3" name="テキスト ボックス 2">
            <a:extLst>
              <a:ext uri="{FF2B5EF4-FFF2-40B4-BE49-F238E27FC236}">
                <a16:creationId xmlns:a16="http://schemas.microsoft.com/office/drawing/2014/main" xmlns="" id="{6F892A7B-8F3A-4CA7-A3D0-77C0D6530304}"/>
              </a:ext>
            </a:extLst>
          </p:cNvPr>
          <p:cNvSpPr txBox="1"/>
          <p:nvPr/>
        </p:nvSpPr>
        <p:spPr>
          <a:xfrm>
            <a:off x="1717901" y="7511885"/>
            <a:ext cx="1800493" cy="369332"/>
          </a:xfrm>
          <a:prstGeom prst="rect">
            <a:avLst/>
          </a:prstGeom>
          <a:noFill/>
        </p:spPr>
        <p:txBody>
          <a:bodyPr wrap="none" rtlCol="0">
            <a:spAutoFit/>
          </a:bodyPr>
          <a:lstStyle/>
          <a:p>
            <a:r>
              <a:rPr kumimoji="1" lang="ja-JP" altLang="en-US" b="1" dirty="0"/>
              <a:t>ＴＧＰラウンジ</a:t>
            </a:r>
          </a:p>
        </p:txBody>
      </p:sp>
      <p:sp>
        <p:nvSpPr>
          <p:cNvPr id="12" name="テキスト ボックス 11">
            <a:extLst>
              <a:ext uri="{FF2B5EF4-FFF2-40B4-BE49-F238E27FC236}">
                <a16:creationId xmlns:a16="http://schemas.microsoft.com/office/drawing/2014/main" xmlns="" id="{E3D80A97-AC87-44FD-B7ED-F0991ADE960B}"/>
              </a:ext>
            </a:extLst>
          </p:cNvPr>
          <p:cNvSpPr txBox="1"/>
          <p:nvPr/>
        </p:nvSpPr>
        <p:spPr>
          <a:xfrm>
            <a:off x="647489" y="5067656"/>
            <a:ext cx="1449364" cy="338554"/>
          </a:xfrm>
          <a:prstGeom prst="rect">
            <a:avLst/>
          </a:prstGeom>
          <a:noFill/>
        </p:spPr>
        <p:txBody>
          <a:bodyPr wrap="square" rtlCol="0">
            <a:spAutoFit/>
          </a:bodyPr>
          <a:lstStyle/>
          <a:p>
            <a:r>
              <a:rPr kumimoji="1" lang="en-US" altLang="ja-JP" sz="1600" b="1" dirty="0"/>
              <a:t>【</a:t>
            </a:r>
            <a:r>
              <a:rPr kumimoji="1" lang="ja-JP" altLang="en-US" sz="1600" b="1" dirty="0"/>
              <a:t>主な用途</a:t>
            </a:r>
            <a:r>
              <a:rPr kumimoji="1" lang="en-US" altLang="ja-JP" sz="1600" b="1" dirty="0"/>
              <a:t>】</a:t>
            </a:r>
            <a:endParaRPr kumimoji="1" lang="ja-JP" altLang="en-US" sz="1600" b="1" dirty="0"/>
          </a:p>
        </p:txBody>
      </p:sp>
      <p:sp>
        <p:nvSpPr>
          <p:cNvPr id="13" name="テキスト ボックス 12">
            <a:extLst>
              <a:ext uri="{FF2B5EF4-FFF2-40B4-BE49-F238E27FC236}">
                <a16:creationId xmlns:a16="http://schemas.microsoft.com/office/drawing/2014/main" xmlns="" id="{B1DF38E3-4F8E-4BD4-B77A-F392BB2B9797}"/>
              </a:ext>
            </a:extLst>
          </p:cNvPr>
          <p:cNvSpPr txBox="1"/>
          <p:nvPr/>
        </p:nvSpPr>
        <p:spPr>
          <a:xfrm>
            <a:off x="4415401" y="1139608"/>
            <a:ext cx="1569660" cy="369332"/>
          </a:xfrm>
          <a:prstGeom prst="rect">
            <a:avLst/>
          </a:prstGeom>
          <a:noFill/>
        </p:spPr>
        <p:txBody>
          <a:bodyPr wrap="none" rtlCol="0">
            <a:spAutoFit/>
          </a:bodyPr>
          <a:lstStyle/>
          <a:p>
            <a:r>
              <a:rPr kumimoji="1" lang="ja-JP" altLang="en-US" b="1" dirty="0"/>
              <a:t>２Ｆ中央諸室</a:t>
            </a:r>
          </a:p>
        </p:txBody>
      </p:sp>
      <p:sp>
        <p:nvSpPr>
          <p:cNvPr id="14" name="テキスト ボックス 13">
            <a:extLst>
              <a:ext uri="{FF2B5EF4-FFF2-40B4-BE49-F238E27FC236}">
                <a16:creationId xmlns:a16="http://schemas.microsoft.com/office/drawing/2014/main" xmlns="" id="{13398A7D-9978-4471-A428-584633C0A8DC}"/>
              </a:ext>
            </a:extLst>
          </p:cNvPr>
          <p:cNvSpPr txBox="1"/>
          <p:nvPr/>
        </p:nvSpPr>
        <p:spPr>
          <a:xfrm>
            <a:off x="766877" y="5433473"/>
            <a:ext cx="2852063" cy="338554"/>
          </a:xfrm>
          <a:prstGeom prst="rect">
            <a:avLst/>
          </a:prstGeom>
          <a:noFill/>
        </p:spPr>
        <p:txBody>
          <a:bodyPr wrap="none" rtlCol="0">
            <a:spAutoFit/>
          </a:bodyPr>
          <a:lstStyle/>
          <a:p>
            <a:r>
              <a:rPr kumimoji="1" lang="ja-JP" altLang="en-US" sz="1600" dirty="0"/>
              <a:t>運営本部室（会議室転用可）</a:t>
            </a:r>
          </a:p>
        </p:txBody>
      </p:sp>
      <p:cxnSp>
        <p:nvCxnSpPr>
          <p:cNvPr id="16" name="直線コネクタ 15">
            <a:extLst>
              <a:ext uri="{FF2B5EF4-FFF2-40B4-BE49-F238E27FC236}">
                <a16:creationId xmlns:a16="http://schemas.microsoft.com/office/drawing/2014/main" xmlns="" id="{BAA74351-359E-4C6A-8FA8-415E66756C65}"/>
              </a:ext>
            </a:extLst>
          </p:cNvPr>
          <p:cNvCxnSpPr>
            <a:cxnSpLocks/>
          </p:cNvCxnSpPr>
          <p:nvPr/>
        </p:nvCxnSpPr>
        <p:spPr>
          <a:xfrm>
            <a:off x="826825" y="9210485"/>
            <a:ext cx="0" cy="217084"/>
          </a:xfrm>
          <a:prstGeom prst="line">
            <a:avLst/>
          </a:prstGeom>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xmlns="" id="{F6CCBDE4-1434-450E-ABBA-64591C9C142A}"/>
              </a:ext>
            </a:extLst>
          </p:cNvPr>
          <p:cNvCxnSpPr>
            <a:cxnSpLocks/>
          </p:cNvCxnSpPr>
          <p:nvPr/>
        </p:nvCxnSpPr>
        <p:spPr>
          <a:xfrm>
            <a:off x="4163197" y="9210485"/>
            <a:ext cx="0" cy="217084"/>
          </a:xfrm>
          <a:prstGeom prst="line">
            <a:avLst/>
          </a:prstGeom>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xmlns="" id="{55C46B00-5548-4B3A-81CA-43539AC01251}"/>
              </a:ext>
            </a:extLst>
          </p:cNvPr>
          <p:cNvCxnSpPr>
            <a:cxnSpLocks/>
          </p:cNvCxnSpPr>
          <p:nvPr/>
        </p:nvCxnSpPr>
        <p:spPr>
          <a:xfrm>
            <a:off x="833368" y="9569714"/>
            <a:ext cx="0" cy="217084"/>
          </a:xfrm>
          <a:prstGeom prst="line">
            <a:avLst/>
          </a:prstGeom>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xmlns="" id="{E8F1BC3D-2197-4014-B4CE-F88E1AB26CA9}"/>
              </a:ext>
            </a:extLst>
          </p:cNvPr>
          <p:cNvCxnSpPr>
            <a:cxnSpLocks/>
          </p:cNvCxnSpPr>
          <p:nvPr/>
        </p:nvCxnSpPr>
        <p:spPr>
          <a:xfrm>
            <a:off x="5985061" y="9554556"/>
            <a:ext cx="0" cy="217084"/>
          </a:xfrm>
          <a:prstGeom prst="line">
            <a:avLst/>
          </a:prstGeom>
        </p:spPr>
        <p:style>
          <a:lnRef idx="1">
            <a:schemeClr val="dk1"/>
          </a:lnRef>
          <a:fillRef idx="0">
            <a:schemeClr val="dk1"/>
          </a:fillRef>
          <a:effectRef idx="0">
            <a:schemeClr val="dk1"/>
          </a:effectRef>
          <a:fontRef idx="minor">
            <a:schemeClr val="tx1"/>
          </a:fontRef>
        </p:style>
      </p:cxnSp>
      <p:cxnSp>
        <p:nvCxnSpPr>
          <p:cNvPr id="22" name="直線コネクタ 21">
            <a:extLst>
              <a:ext uri="{FF2B5EF4-FFF2-40B4-BE49-F238E27FC236}">
                <a16:creationId xmlns:a16="http://schemas.microsoft.com/office/drawing/2014/main" xmlns="" id="{4B6D0FE1-DA23-4B5E-AA67-0B3207971920}"/>
              </a:ext>
            </a:extLst>
          </p:cNvPr>
          <p:cNvCxnSpPr>
            <a:cxnSpLocks/>
          </p:cNvCxnSpPr>
          <p:nvPr/>
        </p:nvCxnSpPr>
        <p:spPr>
          <a:xfrm flipV="1">
            <a:off x="833368" y="9313269"/>
            <a:ext cx="1109460" cy="5758"/>
          </a:xfrm>
          <a:prstGeom prst="line">
            <a:avLst/>
          </a:prstGeom>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xmlns="" id="{51463B9A-66E1-4DC7-9207-20FED8EC404C}"/>
              </a:ext>
            </a:extLst>
          </p:cNvPr>
          <p:cNvCxnSpPr>
            <a:cxnSpLocks/>
          </p:cNvCxnSpPr>
          <p:nvPr/>
        </p:nvCxnSpPr>
        <p:spPr>
          <a:xfrm flipV="1">
            <a:off x="3053737" y="9310390"/>
            <a:ext cx="1109460" cy="5758"/>
          </a:xfrm>
          <a:prstGeom prst="line">
            <a:avLst/>
          </a:prstGeom>
        </p:spPr>
        <p:style>
          <a:lnRef idx="1">
            <a:schemeClr val="dk1"/>
          </a:lnRef>
          <a:fillRef idx="0">
            <a:schemeClr val="dk1"/>
          </a:fillRef>
          <a:effectRef idx="0">
            <a:schemeClr val="dk1"/>
          </a:effectRef>
          <a:fontRef idx="minor">
            <a:schemeClr val="tx1"/>
          </a:fontRef>
        </p:style>
      </p:cxnSp>
      <p:cxnSp>
        <p:nvCxnSpPr>
          <p:cNvPr id="24" name="直線コネクタ 23">
            <a:extLst>
              <a:ext uri="{FF2B5EF4-FFF2-40B4-BE49-F238E27FC236}">
                <a16:creationId xmlns:a16="http://schemas.microsoft.com/office/drawing/2014/main" xmlns="" id="{C790E80C-87EA-43D4-BB20-E408C9C2DD96}"/>
              </a:ext>
            </a:extLst>
          </p:cNvPr>
          <p:cNvCxnSpPr>
            <a:cxnSpLocks/>
            <a:endCxn id="27" idx="1"/>
          </p:cNvCxnSpPr>
          <p:nvPr/>
        </p:nvCxnSpPr>
        <p:spPr>
          <a:xfrm>
            <a:off x="826825" y="9684014"/>
            <a:ext cx="2275734" cy="5051"/>
          </a:xfrm>
          <a:prstGeom prst="line">
            <a:avLst/>
          </a:prstGeom>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xmlns="" id="{BB3AD684-7260-4BAB-92D8-8BBFF929C9EF}"/>
              </a:ext>
            </a:extLst>
          </p:cNvPr>
          <p:cNvCxnSpPr>
            <a:cxnSpLocks/>
            <a:stCxn id="27" idx="3"/>
          </p:cNvCxnSpPr>
          <p:nvPr/>
        </p:nvCxnSpPr>
        <p:spPr>
          <a:xfrm flipV="1">
            <a:off x="4114374" y="9663099"/>
            <a:ext cx="1870687" cy="25966"/>
          </a:xfrm>
          <a:prstGeom prst="line">
            <a:avLst/>
          </a:prstGeom>
        </p:spPr>
        <p:style>
          <a:lnRef idx="1">
            <a:schemeClr val="dk1"/>
          </a:lnRef>
          <a:fillRef idx="0">
            <a:schemeClr val="dk1"/>
          </a:fillRef>
          <a:effectRef idx="0">
            <a:schemeClr val="dk1"/>
          </a:effectRef>
          <a:fontRef idx="minor">
            <a:schemeClr val="tx1"/>
          </a:fontRef>
        </p:style>
      </p:cxnSp>
      <p:sp>
        <p:nvSpPr>
          <p:cNvPr id="15" name="テキスト ボックス 14">
            <a:extLst>
              <a:ext uri="{FF2B5EF4-FFF2-40B4-BE49-F238E27FC236}">
                <a16:creationId xmlns:a16="http://schemas.microsoft.com/office/drawing/2014/main" xmlns="" id="{F56BD3CF-459C-47B1-9899-7F98F43379FA}"/>
              </a:ext>
            </a:extLst>
          </p:cNvPr>
          <p:cNvSpPr txBox="1"/>
          <p:nvPr/>
        </p:nvSpPr>
        <p:spPr>
          <a:xfrm>
            <a:off x="2047613" y="9143633"/>
            <a:ext cx="894797" cy="369332"/>
          </a:xfrm>
          <a:prstGeom prst="rect">
            <a:avLst/>
          </a:prstGeom>
          <a:noFill/>
        </p:spPr>
        <p:txBody>
          <a:bodyPr wrap="none" rtlCol="0">
            <a:spAutoFit/>
          </a:bodyPr>
          <a:lstStyle/>
          <a:p>
            <a:r>
              <a:rPr kumimoji="1" lang="en-US" altLang="ja-JP" dirty="0"/>
              <a:t>9.925m</a:t>
            </a:r>
            <a:endParaRPr kumimoji="1" lang="ja-JP" altLang="en-US" dirty="0"/>
          </a:p>
        </p:txBody>
      </p:sp>
      <p:sp>
        <p:nvSpPr>
          <p:cNvPr id="27" name="テキスト ボックス 26">
            <a:extLst>
              <a:ext uri="{FF2B5EF4-FFF2-40B4-BE49-F238E27FC236}">
                <a16:creationId xmlns:a16="http://schemas.microsoft.com/office/drawing/2014/main" xmlns="" id="{4B7F7970-D9E6-4319-9A59-59AA7A8B0AA2}"/>
              </a:ext>
            </a:extLst>
          </p:cNvPr>
          <p:cNvSpPr txBox="1"/>
          <p:nvPr/>
        </p:nvSpPr>
        <p:spPr>
          <a:xfrm>
            <a:off x="3102559" y="9504399"/>
            <a:ext cx="1011815" cy="369332"/>
          </a:xfrm>
          <a:prstGeom prst="rect">
            <a:avLst/>
          </a:prstGeom>
          <a:noFill/>
        </p:spPr>
        <p:txBody>
          <a:bodyPr wrap="none" rtlCol="0">
            <a:spAutoFit/>
          </a:bodyPr>
          <a:lstStyle/>
          <a:p>
            <a:r>
              <a:rPr kumimoji="1" lang="en-US" altLang="ja-JP" dirty="0"/>
              <a:t>13.925m</a:t>
            </a:r>
            <a:endParaRPr kumimoji="1" lang="ja-JP" altLang="en-US" dirty="0"/>
          </a:p>
        </p:txBody>
      </p:sp>
      <p:cxnSp>
        <p:nvCxnSpPr>
          <p:cNvPr id="30" name="直線コネクタ 29">
            <a:extLst>
              <a:ext uri="{FF2B5EF4-FFF2-40B4-BE49-F238E27FC236}">
                <a16:creationId xmlns:a16="http://schemas.microsoft.com/office/drawing/2014/main" xmlns="" id="{9207610C-EC54-4EA9-AABF-407DAAF7D12D}"/>
              </a:ext>
            </a:extLst>
          </p:cNvPr>
          <p:cNvCxnSpPr>
            <a:cxnSpLocks/>
          </p:cNvCxnSpPr>
          <p:nvPr/>
        </p:nvCxnSpPr>
        <p:spPr>
          <a:xfrm flipH="1">
            <a:off x="6160764" y="6333600"/>
            <a:ext cx="6498" cy="1178285"/>
          </a:xfrm>
          <a:prstGeom prst="line">
            <a:avLst/>
          </a:prstGeom>
        </p:spPr>
        <p:style>
          <a:lnRef idx="1">
            <a:schemeClr val="dk1"/>
          </a:lnRef>
          <a:fillRef idx="0">
            <a:schemeClr val="dk1"/>
          </a:fillRef>
          <a:effectRef idx="0">
            <a:schemeClr val="dk1"/>
          </a:effectRef>
          <a:fontRef idx="minor">
            <a:schemeClr val="tx1"/>
          </a:fontRef>
        </p:style>
      </p:cxnSp>
      <p:cxnSp>
        <p:nvCxnSpPr>
          <p:cNvPr id="31" name="直線コネクタ 30">
            <a:extLst>
              <a:ext uri="{FF2B5EF4-FFF2-40B4-BE49-F238E27FC236}">
                <a16:creationId xmlns:a16="http://schemas.microsoft.com/office/drawing/2014/main" xmlns="" id="{7ED5FED6-3136-4A99-95B1-968F1D0FDF0E}"/>
              </a:ext>
            </a:extLst>
          </p:cNvPr>
          <p:cNvCxnSpPr>
            <a:cxnSpLocks/>
          </p:cNvCxnSpPr>
          <p:nvPr/>
        </p:nvCxnSpPr>
        <p:spPr>
          <a:xfrm>
            <a:off x="6054047" y="6333600"/>
            <a:ext cx="213434" cy="0"/>
          </a:xfrm>
          <a:prstGeom prst="line">
            <a:avLst/>
          </a:prstGeom>
        </p:spPr>
        <p:style>
          <a:lnRef idx="1">
            <a:schemeClr val="dk1"/>
          </a:lnRef>
          <a:fillRef idx="0">
            <a:schemeClr val="dk1"/>
          </a:fillRef>
          <a:effectRef idx="0">
            <a:schemeClr val="dk1"/>
          </a:effectRef>
          <a:fontRef idx="minor">
            <a:schemeClr val="tx1"/>
          </a:fontRef>
        </p:style>
      </p:cxnSp>
      <p:cxnSp>
        <p:nvCxnSpPr>
          <p:cNvPr id="32" name="直線コネクタ 31">
            <a:extLst>
              <a:ext uri="{FF2B5EF4-FFF2-40B4-BE49-F238E27FC236}">
                <a16:creationId xmlns:a16="http://schemas.microsoft.com/office/drawing/2014/main" xmlns="" id="{1F9E7224-25B4-433C-86EA-76E13FB5D3D6}"/>
              </a:ext>
            </a:extLst>
          </p:cNvPr>
          <p:cNvCxnSpPr>
            <a:cxnSpLocks/>
          </p:cNvCxnSpPr>
          <p:nvPr/>
        </p:nvCxnSpPr>
        <p:spPr>
          <a:xfrm>
            <a:off x="6054047" y="9073192"/>
            <a:ext cx="213434" cy="0"/>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xmlns="" id="{67C5EA40-450B-4E3B-99EA-D4C9CB316DEF}"/>
              </a:ext>
            </a:extLst>
          </p:cNvPr>
          <p:cNvCxnSpPr>
            <a:cxnSpLocks/>
          </p:cNvCxnSpPr>
          <p:nvPr/>
        </p:nvCxnSpPr>
        <p:spPr>
          <a:xfrm flipH="1">
            <a:off x="6167261" y="7972860"/>
            <a:ext cx="1" cy="1110873"/>
          </a:xfrm>
          <a:prstGeom prst="line">
            <a:avLst/>
          </a:prstGeom>
        </p:spPr>
        <p:style>
          <a:lnRef idx="1">
            <a:schemeClr val="dk1"/>
          </a:lnRef>
          <a:fillRef idx="0">
            <a:schemeClr val="dk1"/>
          </a:fillRef>
          <a:effectRef idx="0">
            <a:schemeClr val="dk1"/>
          </a:effectRef>
          <a:fontRef idx="minor">
            <a:schemeClr val="tx1"/>
          </a:fontRef>
        </p:style>
      </p:cxnSp>
      <p:sp>
        <p:nvSpPr>
          <p:cNvPr id="34" name="テキスト ボックス 33">
            <a:extLst>
              <a:ext uri="{FF2B5EF4-FFF2-40B4-BE49-F238E27FC236}">
                <a16:creationId xmlns:a16="http://schemas.microsoft.com/office/drawing/2014/main" xmlns="" id="{0A1FF067-1309-454D-BA7F-6CA4D9D54EED}"/>
              </a:ext>
            </a:extLst>
          </p:cNvPr>
          <p:cNvSpPr txBox="1"/>
          <p:nvPr/>
        </p:nvSpPr>
        <p:spPr>
          <a:xfrm>
            <a:off x="5944085" y="7559642"/>
            <a:ext cx="660758" cy="369332"/>
          </a:xfrm>
          <a:prstGeom prst="rect">
            <a:avLst/>
          </a:prstGeom>
          <a:noFill/>
        </p:spPr>
        <p:txBody>
          <a:bodyPr wrap="none" rtlCol="0">
            <a:spAutoFit/>
          </a:bodyPr>
          <a:lstStyle/>
          <a:p>
            <a:r>
              <a:rPr kumimoji="1" lang="en-US" altLang="ja-JP" dirty="0"/>
              <a:t>6.5m</a:t>
            </a:r>
            <a:endParaRPr kumimoji="1" lang="ja-JP" altLang="en-US" dirty="0"/>
          </a:p>
        </p:txBody>
      </p:sp>
    </p:spTree>
    <p:extLst>
      <p:ext uri="{BB962C8B-B14F-4D97-AF65-F5344CB8AC3E}">
        <p14:creationId xmlns:p14="http://schemas.microsoft.com/office/powerpoint/2010/main" val="321631851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6212</TotalTime>
  <Words>2466</Words>
  <Application>Microsoft Office PowerPoint</Application>
  <PresentationFormat>A4 210 x 297 mm</PresentationFormat>
  <Paragraphs>299</Paragraphs>
  <Slides>20</Slides>
  <Notes>0</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20</vt:i4>
      </vt:variant>
    </vt:vector>
  </HeadingPairs>
  <TitlesOfParts>
    <vt:vector size="36" baseType="lpstr">
      <vt:lpstr>HGｺﾞｼｯｸM</vt:lpstr>
      <vt:lpstr>HG丸ｺﾞｼｯｸM-PRO</vt:lpstr>
      <vt:lpstr>ＭＳ Ｐゴシック</vt:lpstr>
      <vt:lpstr>ＭＳ Ｐ明朝</vt:lpstr>
      <vt:lpstr>ＭＳ 明朝</vt:lpstr>
      <vt:lpstr>新細明體</vt:lpstr>
      <vt:lpstr>游ゴシック</vt:lpstr>
      <vt:lpstr>游ゴシック Light</vt:lpstr>
      <vt:lpstr>Aharoni</vt:lpstr>
      <vt:lpstr>Arial</vt:lpstr>
      <vt:lpstr>Calibri</vt:lpstr>
      <vt:lpstr>Calibri Light</vt:lpstr>
      <vt:lpstr>Century</vt:lpstr>
      <vt:lpstr>Segoe UI</vt:lpstr>
      <vt:lpstr>Times New Roman</vt:lpstr>
      <vt:lpstr>Office テーマ</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市民の夢と希望と勇気を乗せたスタジアム整備へ 市民の夢と希望と勇気を乗せたスタジアム整備へ 　釜石市は、2019年にアジアで初開催されるラグビーワールドカップ2019™日本大会の復興のシンボルとして、 そして将来を担う子どもたちに夢と希望と勇気を与えるため開催都市に立候補し、2015年３月に開催都市に選ば れました。国内１２の開催都市の中で、唯一スタジアム会場を持たなかった当市は、東日本大震災からの復興を目 指して次の考え方により『釜石鵜住居復興スタジアム』を新たに整備しました。 　①三陸被災地のスポーツ施設不足を解消し、県民が集い、スポーツを楽しめる。 　②国際・国内スポーツ大会をはじめ各種多様なイベント開催ができる。 (音楽・芸術・国際交流等) 　③医療福祉目的の健康体力づくり施設として有効活用できる。 　④震災の記憶と防災の知恵を伝える。 　⑤ラグビー日本選手権V7・RWCレガシー(遺産)を伝える。 　⑥釜石フィールドミュージアムを構成。(自然環境、歴史文化を野外活動として学習体験)</dc:title>
  <dc:creator>河野　良太</dc:creator>
  <cp:lastModifiedBy>長田　剛</cp:lastModifiedBy>
  <cp:revision>359</cp:revision>
  <cp:lastPrinted>2021-04-08T06:05:26Z</cp:lastPrinted>
  <dcterms:created xsi:type="dcterms:W3CDTF">2020-12-10T04:21:24Z</dcterms:created>
  <dcterms:modified xsi:type="dcterms:W3CDTF">2021-10-06T02:00:45Z</dcterms:modified>
</cp:coreProperties>
</file>