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山口　政義" initials="山口　政義" lastIdx="1" clrIdx="0">
    <p:extLst>
      <p:ext uri="{19B8F6BF-5375-455C-9EA6-DF929625EA0E}">
        <p15:presenceInfo xmlns:p15="http://schemas.microsoft.com/office/powerpoint/2012/main" userId="S::yamaguchi4002@city.kamaishi.iwate.jp::0d66518e-24d8-472d-b036-155445a23c21" providerId="AD"/>
      </p:ext>
    </p:extLst>
  </p:cmAuthor>
  <p:cmAuthor id="2" name="千菅　英理子" initials="千菅　英理子" lastIdx="1" clrIdx="1">
    <p:extLst>
      <p:ext uri="{19B8F6BF-5375-455C-9EA6-DF929625EA0E}">
        <p15:presenceInfo xmlns:p15="http://schemas.microsoft.com/office/powerpoint/2012/main" userId="S::chisuga2026@city.kamaishi.iwate.jp::f1b6544b-5f63-44ea-b240-8ef3ff934ca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6600"/>
    <a:srgbClr val="C1F1DA"/>
    <a:srgbClr val="69D969"/>
    <a:srgbClr val="00CC00"/>
    <a:srgbClr val="B07BD7"/>
    <a:srgbClr val="FF66FF"/>
    <a:srgbClr val="FF99FF"/>
    <a:srgbClr val="663300"/>
    <a:srgbClr val="DCC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238" autoAdjust="0"/>
  </p:normalViewPr>
  <p:slideViewPr>
    <p:cSldViewPr snapToGrid="0">
      <p:cViewPr varScale="1">
        <p:scale>
          <a:sx n="48" d="100"/>
          <a:sy n="48" d="100"/>
        </p:scale>
        <p:origin x="222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435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3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805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183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81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53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69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68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143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74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20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8D9CB-8C9F-4951-9A01-EA6BDD1959A1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94957-D134-477C-AD48-359E0DCBE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469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gahag.net/008180-star-festival/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gahag.net/007849-rainy-season-set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hyperlink" Target="https://gahag.net/008180-star-festival/" TargetMode="External"/><Relationship Id="rId3" Type="http://schemas.openxmlformats.org/officeDocument/2006/relationships/image" Target="../media/image5.jpeg"/><Relationship Id="rId7" Type="http://schemas.openxmlformats.org/officeDocument/2006/relationships/hyperlink" Target="https://gahag.net/009793-sea-bathing-set/" TargetMode="External"/><Relationship Id="rId12" Type="http://schemas.openxmlformats.org/officeDocument/2006/relationships/image" Target="../media/image1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hyperlink" Target="https://sozair.com/other/1022" TargetMode="External"/><Relationship Id="rId5" Type="http://schemas.openxmlformats.org/officeDocument/2006/relationships/image" Target="../media/image7.jpeg"/><Relationship Id="rId15" Type="http://schemas.openxmlformats.org/officeDocument/2006/relationships/image" Target="../media/image13.png"/><Relationship Id="rId10" Type="http://schemas.openxmlformats.org/officeDocument/2006/relationships/image" Target="../media/image10.jpeg"/><Relationship Id="rId4" Type="http://schemas.openxmlformats.org/officeDocument/2006/relationships/image" Target="../media/image6.jpeg"/><Relationship Id="rId9" Type="http://schemas.openxmlformats.org/officeDocument/2006/relationships/hyperlink" Target="http://gahag.net/009765-summer-set/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6163A780-ED96-47CB-8500-B79B9F2352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028769"/>
              </p:ext>
            </p:extLst>
          </p:nvPr>
        </p:nvGraphicFramePr>
        <p:xfrm>
          <a:off x="431414" y="4565992"/>
          <a:ext cx="2880522" cy="114420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28944">
                  <a:extLst>
                    <a:ext uri="{9D8B030D-6E8A-4147-A177-3AD203B41FA5}">
                      <a16:colId xmlns:a16="http://schemas.microsoft.com/office/drawing/2014/main" val="380328470"/>
                    </a:ext>
                  </a:extLst>
                </a:gridCol>
                <a:gridCol w="1451578">
                  <a:extLst>
                    <a:ext uri="{9D8B030D-6E8A-4147-A177-3AD203B41FA5}">
                      <a16:colId xmlns:a16="http://schemas.microsoft.com/office/drawing/2014/main" val="436822414"/>
                    </a:ext>
                  </a:extLst>
                </a:gridCol>
              </a:tblGrid>
              <a:tr h="183536">
                <a:tc gridSpan="2">
                  <a:txBody>
                    <a:bodyPr/>
                    <a:lstStyle/>
                    <a:p>
                      <a:r>
                        <a:rPr kumimoji="1" lang="ja-JP" altLang="en-US" b="0" dirty="0"/>
                        <a:t>　　　　　　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６月３０日（木）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053627"/>
                  </a:ext>
                </a:extLst>
              </a:tr>
              <a:tr h="457109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山谷集会所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大石地区ｺﾐｭﾆﾃｨ　     　　　</a:t>
                      </a:r>
                      <a:endParaRPr kumimoji="1" lang="en-US" altLang="ja-JP" b="1" dirty="0">
                        <a:latin typeface="HG創英角ｺﾞｼｯｸUB" panose="020B0909000000000000" pitchFamily="49" charset="-128"/>
                        <a:ea typeface="HG創英角ｺﾞｼｯｸUB" panose="020B0909000000000000" pitchFamily="49" charset="-128"/>
                      </a:endParaRPr>
                    </a:p>
                    <a:p>
                      <a:r>
                        <a:rPr kumimoji="1" lang="ja-JP" altLang="en-US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　消防センター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728831"/>
                  </a:ext>
                </a:extLst>
              </a:tr>
              <a:tr h="344109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10</a:t>
                      </a:r>
                      <a:r>
                        <a:rPr kumimoji="1" lang="ja-JP" altLang="en-US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：</a:t>
                      </a:r>
                      <a:r>
                        <a:rPr kumimoji="1" lang="en-US" altLang="ja-JP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00</a:t>
                      </a:r>
                      <a:r>
                        <a:rPr kumimoji="1" lang="ja-JP" altLang="en-US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～</a:t>
                      </a:r>
                      <a:r>
                        <a:rPr kumimoji="1" lang="en-US" altLang="ja-JP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12</a:t>
                      </a:r>
                      <a:r>
                        <a:rPr kumimoji="1" lang="ja-JP" altLang="en-US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：</a:t>
                      </a:r>
                      <a:r>
                        <a:rPr kumimoji="1" lang="en-US" altLang="ja-JP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00</a:t>
                      </a:r>
                      <a:endParaRPr kumimoji="1" lang="ja-JP" altLang="en-US" sz="1400" b="1" dirty="0">
                        <a:latin typeface="HG創英角ｺﾞｼｯｸUB" panose="020B0909000000000000" pitchFamily="49" charset="-128"/>
                        <a:ea typeface="HG創英角ｺﾞｼｯｸUB" panose="020B0909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14</a:t>
                      </a:r>
                      <a:r>
                        <a:rPr kumimoji="1" lang="ja-JP" altLang="en-US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：</a:t>
                      </a:r>
                      <a:r>
                        <a:rPr kumimoji="1" lang="en-US" altLang="ja-JP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00</a:t>
                      </a:r>
                      <a:r>
                        <a:rPr kumimoji="1" lang="ja-JP" altLang="en-US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～</a:t>
                      </a:r>
                      <a:r>
                        <a:rPr kumimoji="1" lang="en-US" altLang="ja-JP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16</a:t>
                      </a:r>
                      <a:r>
                        <a:rPr kumimoji="1" lang="ja-JP" altLang="en-US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：</a:t>
                      </a:r>
                      <a:r>
                        <a:rPr kumimoji="1" lang="en-US" altLang="ja-JP" sz="1400" b="1" dirty="0"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00</a:t>
                      </a:r>
                      <a:endParaRPr kumimoji="1" lang="ja-JP" altLang="en-US" sz="1400" b="1" dirty="0">
                        <a:latin typeface="HG創英角ｺﾞｼｯｸUB" panose="020B0909000000000000" pitchFamily="49" charset="-128"/>
                        <a:ea typeface="HG創英角ｺﾞｼｯｸUB" panose="020B0909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189727"/>
                  </a:ext>
                </a:extLst>
              </a:tr>
            </a:tbl>
          </a:graphicData>
        </a:graphic>
      </p:graphicFrame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39441C6A-79FF-4F29-ACC5-79375088C90B}"/>
              </a:ext>
            </a:extLst>
          </p:cNvPr>
          <p:cNvSpPr/>
          <p:nvPr/>
        </p:nvSpPr>
        <p:spPr>
          <a:xfrm>
            <a:off x="125821" y="6590776"/>
            <a:ext cx="3285935" cy="2639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01CA0C6-E968-4502-B3BD-6C4A25C6556F}"/>
              </a:ext>
            </a:extLst>
          </p:cNvPr>
          <p:cNvSpPr txBox="1"/>
          <p:nvPr/>
        </p:nvSpPr>
        <p:spPr>
          <a:xfrm>
            <a:off x="91056" y="1915719"/>
            <a:ext cx="6696000" cy="52443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1300" b="1" spc="-10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00" b="1" spc="-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新型コロナウイルス感染拡大防止のため、公民館事業や自主活動などに参加される場合は、</a:t>
            </a:r>
            <a:r>
              <a:rPr lang="ja-JP" altLang="en-US" sz="1300" b="1" u="heavy" spc="-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事前の検温とマスクの着用・手指消毒</a:t>
            </a:r>
            <a:r>
              <a:rPr lang="ja-JP" altLang="en-US" sz="1300" b="1" spc="-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にご協力をお願いします。</a:t>
            </a:r>
            <a:endParaRPr kumimoji="1" lang="ja-JP" altLang="en-US" sz="1300" b="1" spc="-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E513EF23-5E4C-41D6-95C2-99CD2EEEA2C1}"/>
              </a:ext>
            </a:extLst>
          </p:cNvPr>
          <p:cNvSpPr/>
          <p:nvPr/>
        </p:nvSpPr>
        <p:spPr>
          <a:xfrm>
            <a:off x="713792" y="159023"/>
            <a:ext cx="5430417" cy="16560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C589D76-A87B-4607-AE86-195EBF80306A}"/>
              </a:ext>
            </a:extLst>
          </p:cNvPr>
          <p:cNvSpPr/>
          <p:nvPr/>
        </p:nvSpPr>
        <p:spPr>
          <a:xfrm>
            <a:off x="6141442" y="159023"/>
            <a:ext cx="191114" cy="1656000"/>
          </a:xfrm>
          <a:prstGeom prst="rect">
            <a:avLst/>
          </a:prstGeom>
          <a:solidFill>
            <a:srgbClr val="00CC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DBA6A7F6-AC35-4D7B-82C2-7D1B07C77907}"/>
              </a:ext>
            </a:extLst>
          </p:cNvPr>
          <p:cNvSpPr/>
          <p:nvPr/>
        </p:nvSpPr>
        <p:spPr>
          <a:xfrm>
            <a:off x="6376773" y="159023"/>
            <a:ext cx="172618" cy="1656000"/>
          </a:xfrm>
          <a:prstGeom prst="rect">
            <a:avLst/>
          </a:prstGeom>
          <a:solidFill>
            <a:srgbClr val="69D969"/>
          </a:solidFill>
          <a:ln>
            <a:solidFill>
              <a:srgbClr val="B07B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F9CF84D-102E-44A6-8B04-516818EA11DD}"/>
              </a:ext>
            </a:extLst>
          </p:cNvPr>
          <p:cNvSpPr/>
          <p:nvPr/>
        </p:nvSpPr>
        <p:spPr>
          <a:xfrm>
            <a:off x="6593608" y="159023"/>
            <a:ext cx="172618" cy="1656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DCC5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1AF5EEA6-6B5B-4432-950D-723783E18742}"/>
              </a:ext>
            </a:extLst>
          </p:cNvPr>
          <p:cNvSpPr txBox="1"/>
          <p:nvPr/>
        </p:nvSpPr>
        <p:spPr>
          <a:xfrm>
            <a:off x="789708" y="974862"/>
            <a:ext cx="4033961" cy="83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編集・発行</a:t>
            </a:r>
            <a:r>
              <a:rPr kumimoji="1"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 </a:t>
            </a:r>
            <a:r>
              <a:rPr kumimoji="1"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釜石市立唐丹公民館（唐丹地区生活応援センター）</a:t>
            </a:r>
            <a:endParaRPr kumimoji="1"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発行責任者</a:t>
            </a: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唐丹公民館長　千菅　英理子　</a:t>
            </a:r>
            <a:endParaRPr kumimoji="1"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住所</a:t>
            </a: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 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〒</a:t>
            </a: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026-0121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釜石市唐丹町字小白浜</a:t>
            </a: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50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番地</a:t>
            </a:r>
            <a:endParaRPr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電話</a:t>
            </a: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 0193-55-2111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【FAX】 0193-55-2112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2CD4B9BE-BDE5-4C2E-B63C-54D0818B95E1}"/>
              </a:ext>
            </a:extLst>
          </p:cNvPr>
          <p:cNvSpPr/>
          <p:nvPr/>
        </p:nvSpPr>
        <p:spPr>
          <a:xfrm>
            <a:off x="531765" y="159023"/>
            <a:ext cx="191114" cy="1656000"/>
          </a:xfrm>
          <a:prstGeom prst="rect">
            <a:avLst/>
          </a:prstGeom>
          <a:solidFill>
            <a:srgbClr val="00CC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0114FFC-691F-4C16-B72F-8994843DEDF3}"/>
              </a:ext>
            </a:extLst>
          </p:cNvPr>
          <p:cNvSpPr/>
          <p:nvPr/>
        </p:nvSpPr>
        <p:spPr>
          <a:xfrm>
            <a:off x="305586" y="159023"/>
            <a:ext cx="172618" cy="1656000"/>
          </a:xfrm>
          <a:prstGeom prst="rect">
            <a:avLst/>
          </a:prstGeom>
          <a:solidFill>
            <a:srgbClr val="69D969"/>
          </a:solidFill>
          <a:ln>
            <a:solidFill>
              <a:srgbClr val="B07B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3678C7F-BB34-4E94-ADC6-A9D278C9DC12}"/>
              </a:ext>
            </a:extLst>
          </p:cNvPr>
          <p:cNvSpPr/>
          <p:nvPr/>
        </p:nvSpPr>
        <p:spPr>
          <a:xfrm>
            <a:off x="79408" y="159023"/>
            <a:ext cx="172618" cy="1656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DCC5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620152E-1F10-4292-9D94-7255A6766140}"/>
              </a:ext>
            </a:extLst>
          </p:cNvPr>
          <p:cNvSpPr/>
          <p:nvPr/>
        </p:nvSpPr>
        <p:spPr>
          <a:xfrm>
            <a:off x="716559" y="153692"/>
            <a:ext cx="5424883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唐丹公民館だより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1B9EF238-1AEF-4134-8A87-E0A6EA4973FF}"/>
              </a:ext>
            </a:extLst>
          </p:cNvPr>
          <p:cNvSpPr/>
          <p:nvPr/>
        </p:nvSpPr>
        <p:spPr>
          <a:xfrm>
            <a:off x="3605896" y="1157086"/>
            <a:ext cx="2057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令和</a:t>
            </a:r>
            <a:r>
              <a:rPr lang="en-US" altLang="ja-JP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</a:t>
            </a:r>
            <a:r>
              <a:rPr lang="ja-JP" altLang="en-US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</a:t>
            </a:r>
            <a:endParaRPr lang="en-US" altLang="ja-JP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７月１日号</a:t>
            </a:r>
            <a:endParaRPr lang="ja-JP" altLang="en-US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E7D4BC9-FD4E-487A-9AC8-F3D4B9FED42C}"/>
              </a:ext>
            </a:extLst>
          </p:cNvPr>
          <p:cNvSpPr/>
          <p:nvPr/>
        </p:nvSpPr>
        <p:spPr>
          <a:xfrm>
            <a:off x="3479636" y="3020281"/>
            <a:ext cx="3272863" cy="32255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dirty="0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EE57025-C77D-4EAA-8E51-EA25F54BCBC0}"/>
              </a:ext>
            </a:extLst>
          </p:cNvPr>
          <p:cNvSpPr/>
          <p:nvPr/>
        </p:nvSpPr>
        <p:spPr>
          <a:xfrm>
            <a:off x="3423831" y="2897200"/>
            <a:ext cx="3343502" cy="3413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ja-JP" altLang="en-US" sz="110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　　</a:t>
            </a:r>
            <a:endParaRPr lang="en-US" altLang="ja-JP" sz="1100" b="1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20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1200" b="1" u="sng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スマホでポイントを獲得している方へ　</a:t>
            </a:r>
            <a:endParaRPr lang="en-US" altLang="ja-JP" sz="1200" b="1" u="sng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20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1200" b="1" u="sng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のお知らせです！</a:t>
            </a:r>
            <a:endParaRPr lang="en-US" altLang="ja-JP" sz="1200" b="1" u="sng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◆唐丹公民館（生活応援センター）が、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ウォーキングスポットに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追加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されま　　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した。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市内、他の生活応援センターも同様です。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ポイント獲得基準：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  <a:r>
              <a:rPr lang="en-US" altLang="ja-JP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000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歩</a:t>
            </a:r>
            <a:endParaRPr lang="en-US" altLang="ja-JP" sz="1400" b="1" u="sng" dirty="0">
              <a:highlight>
                <a:srgbClr val="FFFF00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◆ポイント数：１ポイント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◆獲得方法：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センター窓口で歩数を申 </a:t>
            </a:r>
            <a:endParaRPr lang="en-US" altLang="ja-JP" sz="1400" b="1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告できるもの（万歩計・スマートフォ</a:t>
            </a:r>
            <a:endParaRPr lang="en-US" altLang="ja-JP" sz="1400" b="1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ンの歩数記録アプリなど）を提示いた</a:t>
            </a:r>
            <a:r>
              <a:rPr lang="en-US" altLang="ja-JP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だき、職員確認のうえ獲得になります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 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ポイント獲得は、当日か前日のいずれか１日分　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700"/>
              </a:lnSpc>
            </a:pP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平日のみの対応となります。</a:t>
            </a:r>
            <a:r>
              <a:rPr lang="ja-JP" altLang="en-US" sz="13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lang="en-US" altLang="ja-JP" sz="13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E4440840-43E0-452C-99DD-E563B2C548D4}"/>
              </a:ext>
            </a:extLst>
          </p:cNvPr>
          <p:cNvSpPr/>
          <p:nvPr/>
        </p:nvSpPr>
        <p:spPr>
          <a:xfrm>
            <a:off x="156622" y="6947198"/>
            <a:ext cx="3323014" cy="2248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唐丹地区漁業集落排水事業の整備区域では、トイレ、台所、洗濯などの生活排水を下水道に流すことで、大切な川や海域の水質を守ることができます。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接続を検討されている方は、下記へお問い合わせください。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対象区域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小白浜・大曾根・本郷・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花露辺・桜峠の下水道整備された地域　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問い合わせ先</a:t>
            </a:r>
            <a:r>
              <a:rPr lang="en-US" altLang="ja-JP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市建設部下水道課 　 </a:t>
            </a:r>
            <a:r>
              <a:rPr lang="en-US" altLang="ja-JP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22-1061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角丸四角形 21">
            <a:extLst>
              <a:ext uri="{FF2B5EF4-FFF2-40B4-BE49-F238E27FC236}">
                <a16:creationId xmlns:a16="http://schemas.microsoft.com/office/drawing/2014/main" id="{980AA6CC-E5D3-4CF6-8A1B-94CA8DDD7EFF}"/>
              </a:ext>
            </a:extLst>
          </p:cNvPr>
          <p:cNvSpPr/>
          <p:nvPr/>
        </p:nvSpPr>
        <p:spPr>
          <a:xfrm>
            <a:off x="3485859" y="2553045"/>
            <a:ext cx="3272863" cy="640989"/>
          </a:xfrm>
          <a:prstGeom prst="roundRect">
            <a:avLst>
              <a:gd name="adj" fmla="val 7678"/>
            </a:avLst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【LINE</a:t>
            </a:r>
            <a:r>
              <a:rPr lang="ja-JP" altLang="en-US" dirty="0"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版</a:t>
            </a:r>
            <a:r>
              <a:rPr lang="en-US" altLang="ja-JP" dirty="0">
                <a:solidFill>
                  <a:srgbClr val="00B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かまいし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健康チャレンジポイントへ取り組んでいる方へ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BB571B0-84BA-408B-990E-1D4A535E6115}"/>
              </a:ext>
            </a:extLst>
          </p:cNvPr>
          <p:cNvSpPr/>
          <p:nvPr/>
        </p:nvSpPr>
        <p:spPr>
          <a:xfrm>
            <a:off x="3505094" y="6675590"/>
            <a:ext cx="3264009" cy="25543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dirty="0"/>
          </a:p>
        </p:txBody>
      </p:sp>
      <p:pic>
        <p:nvPicPr>
          <p:cNvPr id="9" name="図 8" descr="ロゴ&#10;&#10;自動的に生成された説明">
            <a:extLst>
              <a:ext uri="{FF2B5EF4-FFF2-40B4-BE49-F238E27FC236}">
                <a16:creationId xmlns:a16="http://schemas.microsoft.com/office/drawing/2014/main" id="{359B90D2-40D8-4C5B-B531-73C3C8EE08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802" y="3268123"/>
            <a:ext cx="356609" cy="356010"/>
          </a:xfrm>
          <a:prstGeom prst="rect">
            <a:avLst/>
          </a:prstGeom>
        </p:spPr>
      </p:pic>
      <p:sp>
        <p:nvSpPr>
          <p:cNvPr id="32" name="角丸四角形 36">
            <a:extLst>
              <a:ext uri="{FF2B5EF4-FFF2-40B4-BE49-F238E27FC236}">
                <a16:creationId xmlns:a16="http://schemas.microsoft.com/office/drawing/2014/main" id="{3456175A-242B-4069-ACE3-0614A0E5C1A9}"/>
              </a:ext>
            </a:extLst>
          </p:cNvPr>
          <p:cNvSpPr/>
          <p:nvPr/>
        </p:nvSpPr>
        <p:spPr>
          <a:xfrm>
            <a:off x="3492136" y="6355525"/>
            <a:ext cx="3285821" cy="363861"/>
          </a:xfrm>
          <a:prstGeom prst="roundRect">
            <a:avLst>
              <a:gd name="adj" fmla="val 7552"/>
            </a:avLst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肺がん（結核）検診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97D02B2E-B88F-4AC8-B8E5-E21ACA4BD5DC}"/>
              </a:ext>
            </a:extLst>
          </p:cNvPr>
          <p:cNvSpPr/>
          <p:nvPr/>
        </p:nvSpPr>
        <p:spPr>
          <a:xfrm>
            <a:off x="3501065" y="6763699"/>
            <a:ext cx="3310008" cy="2466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　今年から健康診断と同じ会場で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受けることができます！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検診日程：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日（金）　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分～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時・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時～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時半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会場：唐丹公民館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 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他の地域の日程は、広報かまいし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 日号をご確認ください。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追加申込期間：</a:t>
            </a:r>
            <a:r>
              <a:rPr lang="en-US" altLang="ja-JP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日（火）まで</a:t>
            </a:r>
            <a:endParaRPr lang="en-US" altLang="ja-JP" sz="1400" b="1" u="sng" dirty="0">
              <a:highlight>
                <a:srgbClr val="FFFF00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en-US" altLang="ja-JP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分から</a:t>
            </a:r>
            <a:r>
              <a:rPr lang="en-US" altLang="ja-JP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endParaRPr lang="en-US" altLang="ja-JP" sz="1400" b="1" u="sng" dirty="0">
              <a:highlight>
                <a:srgbClr val="FFFF00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受診希望日の</a:t>
            </a:r>
            <a:r>
              <a:rPr lang="ja-JP" altLang="en-US" sz="12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７日前</a:t>
            </a:r>
            <a:r>
              <a:rPr lang="ja-JP" altLang="en-US" sz="12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までにお申込みください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申込方法：市健康推進課 </a:t>
            </a:r>
            <a:r>
              <a:rPr lang="en-US" altLang="ja-JP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22-0179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endParaRPr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角丸四角形 36">
            <a:extLst>
              <a:ext uri="{FF2B5EF4-FFF2-40B4-BE49-F238E27FC236}">
                <a16:creationId xmlns:a16="http://schemas.microsoft.com/office/drawing/2014/main" id="{5DB3DF11-2E62-4AC7-8D9F-E81126D3983D}"/>
              </a:ext>
            </a:extLst>
          </p:cNvPr>
          <p:cNvSpPr/>
          <p:nvPr/>
        </p:nvSpPr>
        <p:spPr>
          <a:xfrm>
            <a:off x="112266" y="6355525"/>
            <a:ext cx="3311565" cy="536972"/>
          </a:xfrm>
          <a:prstGeom prst="roundRect">
            <a:avLst>
              <a:gd name="adj" fmla="val 7552"/>
            </a:avLst>
          </a:prstGeom>
          <a:solidFill>
            <a:srgbClr val="00B0F0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7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唐丹地区漁業集落排水処理施設</a:t>
            </a:r>
            <a:endParaRPr lang="en-US" altLang="ja-JP" sz="17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7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（下水道）について</a:t>
            </a:r>
            <a:endParaRPr lang="ja-JP" altLang="en-US" sz="17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1" name="図 10" descr="グラフ&#10;&#10;自動的に生成された説明">
            <a:extLst>
              <a:ext uri="{FF2B5EF4-FFF2-40B4-BE49-F238E27FC236}">
                <a16:creationId xmlns:a16="http://schemas.microsoft.com/office/drawing/2014/main" id="{7459F38E-77D8-4290-9B84-B1862AA384B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82385" t="262" r="-344" b="62078"/>
          <a:stretch/>
        </p:blipFill>
        <p:spPr>
          <a:xfrm>
            <a:off x="9677083" y="982376"/>
            <a:ext cx="565149" cy="837473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5FD933E-6923-4443-AF50-13BC486D8691}"/>
              </a:ext>
            </a:extLst>
          </p:cNvPr>
          <p:cNvSpPr/>
          <p:nvPr/>
        </p:nvSpPr>
        <p:spPr>
          <a:xfrm>
            <a:off x="125821" y="2568386"/>
            <a:ext cx="3320425" cy="36695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52">
            <a:extLst>
              <a:ext uri="{FF2B5EF4-FFF2-40B4-BE49-F238E27FC236}">
                <a16:creationId xmlns:a16="http://schemas.microsoft.com/office/drawing/2014/main" id="{6DFD7B2B-9B2D-4BF4-86BB-26C8F4A4854F}"/>
              </a:ext>
            </a:extLst>
          </p:cNvPr>
          <p:cNvSpPr/>
          <p:nvPr/>
        </p:nvSpPr>
        <p:spPr>
          <a:xfrm>
            <a:off x="124343" y="2557492"/>
            <a:ext cx="3287413" cy="382670"/>
          </a:xfrm>
          <a:prstGeom prst="roundRect">
            <a:avLst/>
          </a:prstGeom>
          <a:solidFill>
            <a:srgbClr val="69D96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選挙の</a:t>
            </a:r>
            <a:r>
              <a:rPr kumimoji="1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投票所の統合について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3325849B-6368-4854-8664-87C5622822A0}"/>
              </a:ext>
            </a:extLst>
          </p:cNvPr>
          <p:cNvSpPr/>
          <p:nvPr/>
        </p:nvSpPr>
        <p:spPr>
          <a:xfrm>
            <a:off x="112600" y="2951056"/>
            <a:ext cx="3367036" cy="3338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日投開票日の第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26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回参議院議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員通常選挙から、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大石地域交流ｾﾝﾀｰ </a:t>
            </a:r>
            <a:endParaRPr lang="en-US" altLang="ja-JP" sz="1400" b="1" u="sng" dirty="0">
              <a:highlight>
                <a:srgbClr val="FFFF00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と山谷集会所の投票所は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唐丹公民  </a:t>
            </a:r>
            <a:endParaRPr lang="en-US" altLang="ja-JP" sz="1400" b="1" u="sng" dirty="0">
              <a:highlight>
                <a:srgbClr val="FFFF00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館に統合されます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大石・山谷以外の投票所に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変更はありません。</a:t>
            </a:r>
            <a:endParaRPr lang="en-US" altLang="ja-JP" sz="1100" b="1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◆統合された地区の移動期日前投票所 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の日程・場所は以下のとおりです。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  <a:p>
            <a:pPr>
              <a:lnSpc>
                <a:spcPts val="1700"/>
              </a:lnSpc>
            </a:pP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詳細については、広報かまいし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日号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をご確認ください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</a:t>
            </a:r>
            <a:endParaRPr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8" name="図 47" descr="ロゴ&#10;&#10;自動的に生成された説明">
            <a:extLst>
              <a:ext uri="{FF2B5EF4-FFF2-40B4-BE49-F238E27FC236}">
                <a16:creationId xmlns:a16="http://schemas.microsoft.com/office/drawing/2014/main" id="{40F25AA6-9282-4B45-BE79-89633DA3D6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896" y="6816495"/>
            <a:ext cx="356609" cy="356010"/>
          </a:xfrm>
          <a:prstGeom prst="rect">
            <a:avLst/>
          </a:prstGeom>
        </p:spPr>
      </p:pic>
      <p:pic>
        <p:nvPicPr>
          <p:cNvPr id="5" name="図 4" descr="背景パターン&#10;&#10;自動的に生成された説明">
            <a:extLst>
              <a:ext uri="{FF2B5EF4-FFF2-40B4-BE49-F238E27FC236}">
                <a16:creationId xmlns:a16="http://schemas.microsoft.com/office/drawing/2014/main" id="{EEB8FF7C-5D2B-4A41-B915-3DD9613563A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11015" t="-2009" r="51884" b="66001"/>
          <a:stretch/>
        </p:blipFill>
        <p:spPr>
          <a:xfrm>
            <a:off x="5580496" y="1077022"/>
            <a:ext cx="914530" cy="671608"/>
          </a:xfrm>
          <a:prstGeom prst="rect">
            <a:avLst/>
          </a:prstGeom>
        </p:spPr>
      </p:pic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11D2854-4836-4E5D-962B-2BE223DA3131}"/>
              </a:ext>
            </a:extLst>
          </p:cNvPr>
          <p:cNvSpPr/>
          <p:nvPr/>
        </p:nvSpPr>
        <p:spPr>
          <a:xfrm>
            <a:off x="139805" y="9292551"/>
            <a:ext cx="6643335" cy="49424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dirty="0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6DE4C701-0C9A-40A7-9650-3EE40CB98327}"/>
              </a:ext>
            </a:extLst>
          </p:cNvPr>
          <p:cNvSpPr/>
          <p:nvPr/>
        </p:nvSpPr>
        <p:spPr>
          <a:xfrm>
            <a:off x="16476" y="9293696"/>
            <a:ext cx="6889992" cy="512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00CC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</a:t>
            </a:r>
            <a:r>
              <a:rPr lang="ja-JP" altLang="en-US" sz="1400" dirty="0">
                <a:solidFill>
                  <a:srgbClr val="FF33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🌸</a:t>
            </a:r>
            <a:r>
              <a:rPr lang="ja-JP" altLang="en-US" sz="13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学校帰りや、夏休み、公民館で宿題をしませんか。空いている部屋をご利用ください！</a:t>
            </a:r>
            <a:endParaRPr lang="en-US" altLang="ja-JP" sz="1300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　 </a:t>
            </a:r>
            <a:r>
              <a:rPr lang="ja-JP" altLang="en-US" sz="1400" dirty="0">
                <a:solidFill>
                  <a:srgbClr val="FF33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🌸</a:t>
            </a:r>
            <a:r>
              <a:rPr lang="ja-JP" altLang="en-US" sz="13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公民館事業に遠いから行けないなあ。など、お迎えが必要な時は、ご連絡ください。</a:t>
            </a:r>
            <a:endParaRPr lang="en-US" altLang="ja-JP" sz="1300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041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AE3D8FB6-2E43-4C3D-95CC-F06F8055E8D0}"/>
              </a:ext>
            </a:extLst>
          </p:cNvPr>
          <p:cNvSpPr/>
          <p:nvPr/>
        </p:nvSpPr>
        <p:spPr>
          <a:xfrm>
            <a:off x="105624" y="8695839"/>
            <a:ext cx="3361766" cy="111996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393721FB-8DFE-4038-A2F9-7B3BF26B1BC4}"/>
              </a:ext>
            </a:extLst>
          </p:cNvPr>
          <p:cNvSpPr/>
          <p:nvPr/>
        </p:nvSpPr>
        <p:spPr>
          <a:xfrm>
            <a:off x="3525263" y="3326538"/>
            <a:ext cx="3263934" cy="16523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FCBA8098-0B93-4730-82AB-00500BC54279}"/>
              </a:ext>
            </a:extLst>
          </p:cNvPr>
          <p:cNvSpPr/>
          <p:nvPr/>
        </p:nvSpPr>
        <p:spPr>
          <a:xfrm>
            <a:off x="135386" y="2767236"/>
            <a:ext cx="3305318" cy="14113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5CBEDD0-BB84-478F-BC33-B9DEA14D9CFE}"/>
              </a:ext>
            </a:extLst>
          </p:cNvPr>
          <p:cNvSpPr/>
          <p:nvPr/>
        </p:nvSpPr>
        <p:spPr>
          <a:xfrm>
            <a:off x="3492573" y="255777"/>
            <a:ext cx="3296672" cy="30443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90409" y="2822970"/>
            <a:ext cx="3354931" cy="137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8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日時：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日（水）</a:t>
            </a:r>
            <a:r>
              <a:rPr lang="en-US" altLang="ja-JP" sz="105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※</a:t>
            </a:r>
            <a:r>
              <a:rPr lang="ja-JP" altLang="en-US" sz="105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小雨決行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 　　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</a:p>
          <a:p>
            <a:pPr>
              <a:lnSpc>
                <a:spcPts val="168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場所：山谷 おざわラベンダーファーム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集合：唐丹公民館前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参加費：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200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円（入園料として）</a:t>
            </a:r>
            <a:endParaRPr lang="en-US" altLang="ja-JP" sz="13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申込み：</a:t>
            </a:r>
            <a:r>
              <a:rPr lang="ja-JP" altLang="en-US" sz="1400" b="1" u="sng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r>
              <a:rPr lang="en-US" altLang="ja-JP" sz="1400" b="1" u="sng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/11</a:t>
            </a:r>
            <a:r>
              <a:rPr lang="ja-JP" altLang="en-US" sz="1400" b="1" u="sng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（月）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</a:t>
            </a:r>
            <a:endParaRPr lang="en-US" altLang="ja-JP" sz="1050" b="1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586844" y="3650249"/>
            <a:ext cx="3433420" cy="1376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   　</a:t>
            </a:r>
            <a:r>
              <a:rPr lang="ja-JP" altLang="en-US" sz="140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熱中症予防について学んで、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夏を元気に過ごしましょう。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場所：片川集会所　しゃくなげの会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21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場所：荒金集会所　ふれあい教室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21758" y="4532211"/>
            <a:ext cx="3322774" cy="12449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3498731" y="5238326"/>
            <a:ext cx="3274756" cy="18614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3882809" y="7184821"/>
            <a:ext cx="2260558" cy="94237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2300"/>
              </a:lnSpc>
            </a:pPr>
            <a:endParaRPr lang="en-US" altLang="ja-JP" spc="64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r">
              <a:lnSpc>
                <a:spcPts val="2300"/>
              </a:lnSpc>
            </a:pPr>
            <a:endParaRPr lang="en-US" altLang="ja-JP" spc="64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r">
              <a:lnSpc>
                <a:spcPts val="2300"/>
              </a:lnSpc>
            </a:pPr>
            <a:endParaRPr lang="en-US" altLang="ja-JP" spc="64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1" name="角丸四角形 60">
            <a:extLst>
              <a:ext uri="{FF2B5EF4-FFF2-40B4-BE49-F238E27FC236}">
                <a16:creationId xmlns:a16="http://schemas.microsoft.com/office/drawing/2014/main" id="{41C2CCED-8650-4854-9D5D-B6B48B260766}"/>
              </a:ext>
            </a:extLst>
          </p:cNvPr>
          <p:cNvSpPr/>
          <p:nvPr/>
        </p:nvSpPr>
        <p:spPr>
          <a:xfrm>
            <a:off x="3491228" y="5018738"/>
            <a:ext cx="3297969" cy="385295"/>
          </a:xfrm>
          <a:prstGeom prst="round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ja-JP" altLang="en-US" sz="1700" dirty="0">
                <a:solidFill>
                  <a:prstClr val="white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唐丹スクラムメイト　</a:t>
            </a:r>
            <a:endParaRPr lang="en-US" altLang="ja-JP" sz="1700" dirty="0">
              <a:solidFill>
                <a:prstClr val="white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C28B710-0BDF-4A63-A4B4-0B6CA42F41AC}"/>
              </a:ext>
            </a:extLst>
          </p:cNvPr>
          <p:cNvSpPr/>
          <p:nvPr/>
        </p:nvSpPr>
        <p:spPr>
          <a:xfrm>
            <a:off x="3401118" y="5389024"/>
            <a:ext cx="3415814" cy="1812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　　　　「栄養バランスの良い</a:t>
            </a:r>
            <a:endParaRPr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食事について学ぼう！」</a:t>
            </a:r>
            <a:endParaRPr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日時：７月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時～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場所：唐丹公民館　ホール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講師：市健康推進課</a:t>
            </a:r>
            <a:endParaRPr lang="en-US" altLang="ja-JP" sz="1400" b="1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 互野雅貴 管理栄養士</a:t>
            </a:r>
            <a:endParaRPr lang="en-US" altLang="ja-JP" sz="1400" b="1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スクラムメイト以外の方もご参加下さい。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ご希望の方は公民館まで連絡を！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94148A01-7506-4ECA-AD5E-2EFB4662685B}"/>
              </a:ext>
            </a:extLst>
          </p:cNvPr>
          <p:cNvSpPr/>
          <p:nvPr/>
        </p:nvSpPr>
        <p:spPr>
          <a:xfrm>
            <a:off x="3429000" y="7671592"/>
            <a:ext cx="3324873" cy="2196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夏休み 大石の砂浜で遊びましょう！</a:t>
            </a:r>
            <a:endParaRPr lang="en-US" altLang="ja-JP" sz="1400" b="1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場所：唐丹町大石・砂浜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日程：７月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日（日）９時～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9:00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学校出発 ⇒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9:30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大石到着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　</a:t>
            </a:r>
            <a:r>
              <a:rPr lang="en-US" altLang="ja-JP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lang="ja-JP" altLang="en-US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海水浴・カヤック体験</a:t>
            </a:r>
            <a:r>
              <a:rPr lang="en-US" altLang="ja-JP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11:30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大石発 ⇒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12:00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学校到着　　　　　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直接、大石集合・解散も可能です。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1400" dirty="0">
                <a:highlight>
                  <a:srgbClr val="FFFF00"/>
                </a:highligh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申込み等詳しくは、学校から配布します。</a:t>
            </a:r>
            <a:endParaRPr lang="en-US" altLang="ja-JP" sz="1400" dirty="0">
              <a:highlight>
                <a:srgbClr val="FFFF00"/>
              </a:highligh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共催：唐丹すぽこんクラブ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　　唐丹小中学校・唐丹公民館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角丸四角形 52">
            <a:extLst>
              <a:ext uri="{FF2B5EF4-FFF2-40B4-BE49-F238E27FC236}">
                <a16:creationId xmlns:a16="http://schemas.microsoft.com/office/drawing/2014/main" id="{383852C4-772A-47B9-A5F3-7E188E8E9F36}"/>
              </a:ext>
            </a:extLst>
          </p:cNvPr>
          <p:cNvSpPr/>
          <p:nvPr/>
        </p:nvSpPr>
        <p:spPr>
          <a:xfrm rot="10800000" flipV="1">
            <a:off x="3517687" y="3330755"/>
            <a:ext cx="3279086" cy="351619"/>
          </a:xfrm>
          <a:prstGeom prst="round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佐々木保健師の健康教室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964FE8DB-FD67-4639-93F6-D29A9AC45114}"/>
              </a:ext>
            </a:extLst>
          </p:cNvPr>
          <p:cNvSpPr/>
          <p:nvPr/>
        </p:nvSpPr>
        <p:spPr>
          <a:xfrm>
            <a:off x="7007527" y="3872635"/>
            <a:ext cx="3221453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4A947C07-D5D6-4F03-9496-8FFC99AADE84}"/>
              </a:ext>
            </a:extLst>
          </p:cNvPr>
          <p:cNvSpPr/>
          <p:nvPr/>
        </p:nvSpPr>
        <p:spPr>
          <a:xfrm>
            <a:off x="113344" y="597611"/>
            <a:ext cx="3388483" cy="188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700"/>
              </a:lnSpc>
            </a:pPr>
            <a:r>
              <a:rPr lang="ja-JP" altLang="en-US" sz="1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津波災害時の避難行動に役立ててい</a:t>
            </a:r>
            <a:endParaRPr lang="en-US" altLang="ja-JP" sz="1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700"/>
              </a:lnSpc>
            </a:pPr>
            <a:r>
              <a:rPr lang="ja-JP" altLang="en-US" sz="1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ただくともに、ご意見を緊急避難場所</a:t>
            </a:r>
            <a:endParaRPr lang="en-US" altLang="ja-JP" sz="1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700"/>
              </a:lnSpc>
            </a:pPr>
            <a:r>
              <a:rPr lang="ja-JP" altLang="en-US" sz="1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等の見直しに反映させるため説明会を</a:t>
            </a:r>
            <a:endParaRPr lang="en-US" altLang="ja-JP" sz="1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700"/>
              </a:lnSpc>
            </a:pPr>
            <a:r>
              <a:rPr lang="ja-JP" altLang="en-US" sz="1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開催します。</a:t>
            </a:r>
            <a:endParaRPr lang="en-US" altLang="ja-JP" sz="1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日時：７月</a:t>
            </a:r>
            <a:r>
              <a:rPr lang="en-US" altLang="ja-JP" sz="1400" b="1" spc="1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土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時～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　　　　　　 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会場：唐丹小中学校体育館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説明者：市防災危機管理課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対象者：どなたでも参加できます</a:t>
            </a:r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</a:t>
            </a:r>
            <a:endParaRPr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4E692C74-C995-45EC-A648-50987315DA63}"/>
              </a:ext>
            </a:extLst>
          </p:cNvPr>
          <p:cNvSpPr/>
          <p:nvPr/>
        </p:nvSpPr>
        <p:spPr>
          <a:xfrm>
            <a:off x="103973" y="554838"/>
            <a:ext cx="3276261" cy="18969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角丸四角形 52">
            <a:extLst>
              <a:ext uri="{FF2B5EF4-FFF2-40B4-BE49-F238E27FC236}">
                <a16:creationId xmlns:a16="http://schemas.microsoft.com/office/drawing/2014/main" id="{555A86ED-C6B1-48ED-8D61-A5B5FDF1104A}"/>
              </a:ext>
            </a:extLst>
          </p:cNvPr>
          <p:cNvSpPr/>
          <p:nvPr/>
        </p:nvSpPr>
        <p:spPr>
          <a:xfrm>
            <a:off x="116181" y="90193"/>
            <a:ext cx="3287413" cy="516795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5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岩手県公表</a:t>
            </a:r>
            <a:endParaRPr kumimoji="1" lang="en-US" altLang="ja-JP" sz="15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kumimoji="1" lang="ja-JP" altLang="en-US" sz="15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「最大クラス津波浸水想定」説明会</a:t>
            </a:r>
          </a:p>
        </p:txBody>
      </p:sp>
      <p:sp>
        <p:nvSpPr>
          <p:cNvPr id="37" name="角丸四角形 52">
            <a:extLst>
              <a:ext uri="{FF2B5EF4-FFF2-40B4-BE49-F238E27FC236}">
                <a16:creationId xmlns:a16="http://schemas.microsoft.com/office/drawing/2014/main" id="{EDAD5CF1-229C-4E4B-B250-CF0D845D16AA}"/>
              </a:ext>
            </a:extLst>
          </p:cNvPr>
          <p:cNvSpPr/>
          <p:nvPr/>
        </p:nvSpPr>
        <p:spPr>
          <a:xfrm>
            <a:off x="3453687" y="79470"/>
            <a:ext cx="3319565" cy="537312"/>
          </a:xfrm>
          <a:prstGeom prst="roundRect">
            <a:avLst/>
          </a:prstGeom>
          <a:solidFill>
            <a:srgbClr val="00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71F69186-1081-483F-A38F-2E0AE647DD07}"/>
              </a:ext>
            </a:extLst>
          </p:cNvPr>
          <p:cNvSpPr/>
          <p:nvPr/>
        </p:nvSpPr>
        <p:spPr>
          <a:xfrm>
            <a:off x="3518313" y="45384"/>
            <a:ext cx="3235592" cy="8002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highlight>
                  <a:srgbClr val="00CC00"/>
                </a:highligh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復興まちづくり協議会</a:t>
            </a:r>
            <a:endParaRPr lang="en-US" altLang="ja-JP" sz="1600" dirty="0">
              <a:solidFill>
                <a:schemeClr val="bg1"/>
              </a:solidFill>
              <a:highlight>
                <a:srgbClr val="00CC00"/>
              </a:highligh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highlight>
                  <a:srgbClr val="00CC00"/>
                </a:highligh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地権者連絡会　</a:t>
            </a:r>
            <a:endParaRPr lang="en-US" altLang="ja-JP" sz="1600" dirty="0">
              <a:solidFill>
                <a:schemeClr val="bg1"/>
              </a:solidFill>
              <a:highlight>
                <a:srgbClr val="00CC00"/>
              </a:highligh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0" name="角丸四角形 60">
            <a:extLst>
              <a:ext uri="{FF2B5EF4-FFF2-40B4-BE49-F238E27FC236}">
                <a16:creationId xmlns:a16="http://schemas.microsoft.com/office/drawing/2014/main" id="{D814AD09-1C16-452B-B6DC-2167C3F49CB9}"/>
              </a:ext>
            </a:extLst>
          </p:cNvPr>
          <p:cNvSpPr/>
          <p:nvPr/>
        </p:nvSpPr>
        <p:spPr>
          <a:xfrm>
            <a:off x="113344" y="2481119"/>
            <a:ext cx="3331120" cy="368182"/>
          </a:xfrm>
          <a:prstGeom prst="roundRect">
            <a:avLst/>
          </a:prstGeom>
          <a:solidFill>
            <a:srgbClr val="B07BD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ja-JP" altLang="en-US" dirty="0">
                <a:solidFill>
                  <a:prstClr val="white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ラベンダー見学会</a:t>
            </a:r>
            <a:endParaRPr lang="en-US" altLang="ja-JP" dirty="0">
              <a:solidFill>
                <a:prstClr val="white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964F9C1F-F137-4967-8265-A90B66FB862C}"/>
              </a:ext>
            </a:extLst>
          </p:cNvPr>
          <p:cNvSpPr/>
          <p:nvPr/>
        </p:nvSpPr>
        <p:spPr>
          <a:xfrm>
            <a:off x="36693" y="8722377"/>
            <a:ext cx="3404011" cy="1295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100" b="1" dirty="0">
                <a:solidFill>
                  <a:srgbClr val="FF33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🌸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公民館の七夕飾りに願いを書きに来て下さい。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100" b="1" dirty="0">
                <a:solidFill>
                  <a:srgbClr val="FF33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🌸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ものづくりサロン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回目は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7/26</a:t>
            </a:r>
          </a:p>
          <a:p>
            <a:pPr>
              <a:lnSpc>
                <a:spcPts val="1600"/>
              </a:lnSpc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　お申込みの方は、忘れずにご参加下さい。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100" b="1" dirty="0">
                <a:solidFill>
                  <a:srgbClr val="FF33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🌸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８月初めの事業</a:t>
            </a:r>
            <a:r>
              <a:rPr lang="ja-JP" altLang="en-US" sz="11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予定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 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8/5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鎮魂と平和の鐘を鳴らそう座禅会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473D7315-8AC1-4D96-B5EA-2ABCD3FDC2B5}"/>
              </a:ext>
            </a:extLst>
          </p:cNvPr>
          <p:cNvSpPr/>
          <p:nvPr/>
        </p:nvSpPr>
        <p:spPr>
          <a:xfrm>
            <a:off x="3475402" y="634782"/>
            <a:ext cx="3415814" cy="2897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今回が最後の復興まちづくり協議会・地権者連絡会です。</a:t>
            </a:r>
            <a:endParaRPr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① 会場：本郷ｺﾐﾆｭﾃｲ消防センター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35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日時：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350" b="1" spc="1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18:30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　　　　　　　　</a:t>
            </a:r>
            <a:endParaRPr lang="en-US" altLang="ja-JP" sz="135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② 会場：荒川集会所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35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日時：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16:00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</a:t>
            </a:r>
            <a:endParaRPr lang="en-US" altLang="ja-JP" sz="135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③ 会場：片川集会所</a:t>
            </a:r>
            <a:endParaRPr lang="en-US" altLang="ja-JP" sz="135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　日時：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18:30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</a:t>
            </a:r>
            <a:endParaRPr lang="en-US" altLang="ja-JP" sz="135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④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3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会場：唐丹公民館</a:t>
            </a:r>
            <a:r>
              <a:rPr lang="ja-JP" altLang="en-US" sz="135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lang="en-US" altLang="ja-JP" sz="135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日時：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18:30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</a:t>
            </a:r>
            <a:endParaRPr lang="en-US" altLang="ja-JP" sz="135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 会場：大石交流センター</a:t>
            </a:r>
            <a:endParaRPr lang="en-US" altLang="ja-JP" sz="135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日時：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16:00</a:t>
            </a:r>
            <a:r>
              <a:rPr lang="ja-JP" altLang="en-US" sz="13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</a:t>
            </a:r>
            <a:endParaRPr lang="en-US" altLang="ja-JP" sz="135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　　</a:t>
            </a:r>
            <a:endParaRPr lang="en-US" altLang="ja-JP" sz="1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F55A6D09-8C4C-48B4-98ED-F0DB6EA5EB7B}"/>
              </a:ext>
            </a:extLst>
          </p:cNvPr>
          <p:cNvSpPr/>
          <p:nvPr/>
        </p:nvSpPr>
        <p:spPr>
          <a:xfrm>
            <a:off x="113344" y="4637632"/>
            <a:ext cx="3396831" cy="1158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80"/>
              </a:lnSpc>
            </a:pPr>
            <a:r>
              <a:rPr lang="ja-JP" altLang="en-US" sz="14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</a:t>
            </a:r>
            <a:r>
              <a:rPr lang="ja-JP" altLang="en-US" sz="14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ジャガイモを収穫します！</a:t>
            </a:r>
            <a:endParaRPr lang="en-US" altLang="ja-JP" sz="1400" b="1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日時：７月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日（月）</a:t>
            </a:r>
            <a:r>
              <a:rPr lang="en-US" altLang="ja-JP" sz="1050" b="1" dirty="0">
                <a:solidFill>
                  <a:srgbClr val="5B9BD5">
                    <a:lumMod val="75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05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荒天延期　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 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０～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集合：唐丹公民館　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05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申込み：</a:t>
            </a:r>
            <a:r>
              <a:rPr lang="ja-JP" altLang="en-US" sz="1400" b="1" u="sng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r>
              <a:rPr lang="en-US" altLang="ja-JP" sz="1400" b="1" u="sng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/21</a:t>
            </a:r>
            <a:r>
              <a:rPr lang="ja-JP" altLang="en-US" sz="1400" b="1" u="sng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（木）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　　　　　</a:t>
            </a:r>
            <a:endParaRPr lang="en-US" altLang="ja-JP" sz="1050" b="1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81" name="図 80" descr="ロゴ&#10;&#10;自動的に生成された説明">
            <a:extLst>
              <a:ext uri="{FF2B5EF4-FFF2-40B4-BE49-F238E27FC236}">
                <a16:creationId xmlns:a16="http://schemas.microsoft.com/office/drawing/2014/main" id="{07455AAF-AB5F-4343-84ED-4422965E5C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141" y="3719194"/>
            <a:ext cx="387339" cy="386690"/>
          </a:xfrm>
          <a:prstGeom prst="rect">
            <a:avLst/>
          </a:prstGeom>
        </p:spPr>
      </p:pic>
      <p:pic>
        <p:nvPicPr>
          <p:cNvPr id="88" name="図 87" descr="ロゴ&#10;&#10;自動的に生成された説明">
            <a:extLst>
              <a:ext uri="{FF2B5EF4-FFF2-40B4-BE49-F238E27FC236}">
                <a16:creationId xmlns:a16="http://schemas.microsoft.com/office/drawing/2014/main" id="{F6EDC732-71F6-445A-A0AB-C1A3ABD7D5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42" y="2889955"/>
            <a:ext cx="395314" cy="394652"/>
          </a:xfrm>
          <a:prstGeom prst="rect">
            <a:avLst/>
          </a:prstGeom>
        </p:spPr>
      </p:pic>
      <p:sp>
        <p:nvSpPr>
          <p:cNvPr id="89" name="角丸四角形 60">
            <a:extLst>
              <a:ext uri="{FF2B5EF4-FFF2-40B4-BE49-F238E27FC236}">
                <a16:creationId xmlns:a16="http://schemas.microsoft.com/office/drawing/2014/main" id="{4C1C2B58-4B3E-4DD9-ABC7-DE282F6B279F}"/>
              </a:ext>
            </a:extLst>
          </p:cNvPr>
          <p:cNvSpPr/>
          <p:nvPr/>
        </p:nvSpPr>
        <p:spPr>
          <a:xfrm>
            <a:off x="113855" y="4239835"/>
            <a:ext cx="3330234" cy="404737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ja-JP" altLang="en-US" dirty="0">
                <a:solidFill>
                  <a:prstClr val="white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畑でおちゃっこサロン</a:t>
            </a:r>
            <a:endParaRPr lang="en-US" altLang="ja-JP" dirty="0">
              <a:solidFill>
                <a:prstClr val="white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90" name="図 89" descr="ロゴ&#10;&#10;自動的に生成された説明">
            <a:extLst>
              <a:ext uri="{FF2B5EF4-FFF2-40B4-BE49-F238E27FC236}">
                <a16:creationId xmlns:a16="http://schemas.microsoft.com/office/drawing/2014/main" id="{094AD7F9-8914-4F9E-AB07-F557995684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46" y="4712864"/>
            <a:ext cx="395314" cy="394652"/>
          </a:xfrm>
          <a:prstGeom prst="rect">
            <a:avLst/>
          </a:prstGeom>
        </p:spPr>
      </p:pic>
      <p:pic>
        <p:nvPicPr>
          <p:cNvPr id="40" name="図 39" descr="ロゴ&#10;&#10;自動的に生成された説明">
            <a:extLst>
              <a:ext uri="{FF2B5EF4-FFF2-40B4-BE49-F238E27FC236}">
                <a16:creationId xmlns:a16="http://schemas.microsoft.com/office/drawing/2014/main" id="{3A6D604B-7483-47CD-948B-4D241F3560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015" y="5451576"/>
            <a:ext cx="387339" cy="386690"/>
          </a:xfrm>
          <a:prstGeom prst="rect">
            <a:avLst/>
          </a:prstGeom>
        </p:spPr>
      </p:pic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4405CF93-5108-4222-9421-546F0950BECE}"/>
              </a:ext>
            </a:extLst>
          </p:cNvPr>
          <p:cNvSpPr/>
          <p:nvPr/>
        </p:nvSpPr>
        <p:spPr>
          <a:xfrm>
            <a:off x="115683" y="6145961"/>
            <a:ext cx="3354429" cy="24498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角丸四角形 60">
            <a:extLst>
              <a:ext uri="{FF2B5EF4-FFF2-40B4-BE49-F238E27FC236}">
                <a16:creationId xmlns:a16="http://schemas.microsoft.com/office/drawing/2014/main" id="{D2326873-5827-4904-A258-E0E73ACFDC90}"/>
              </a:ext>
            </a:extLst>
          </p:cNvPr>
          <p:cNvSpPr/>
          <p:nvPr/>
        </p:nvSpPr>
        <p:spPr>
          <a:xfrm>
            <a:off x="105849" y="5829615"/>
            <a:ext cx="3369553" cy="545947"/>
          </a:xfrm>
          <a:prstGeom prst="roundRect">
            <a:avLst/>
          </a:prstGeom>
          <a:solidFill>
            <a:srgbClr val="00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altLang="ja-JP" sz="1400" dirty="0">
                <a:solidFill>
                  <a:prstClr val="white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【</a:t>
            </a:r>
            <a:r>
              <a:rPr lang="ja-JP" altLang="en-US" sz="1400" dirty="0">
                <a:solidFill>
                  <a:prstClr val="white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釜石・平田・唐丹公民館合同</a:t>
            </a:r>
            <a:r>
              <a:rPr lang="en-US" altLang="ja-JP" sz="1400" dirty="0">
                <a:solidFill>
                  <a:prstClr val="white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】</a:t>
            </a:r>
          </a:p>
          <a:p>
            <a:pPr lvl="0" algn="ctr"/>
            <a:r>
              <a:rPr lang="ja-JP" altLang="en-US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五葉山登山</a:t>
            </a:r>
            <a:endParaRPr lang="en-US" altLang="ja-JP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B024CFE-8A16-42A1-8B46-398E172BB757}"/>
              </a:ext>
            </a:extLst>
          </p:cNvPr>
          <p:cNvSpPr/>
          <p:nvPr/>
        </p:nvSpPr>
        <p:spPr>
          <a:xfrm>
            <a:off x="3515142" y="7442512"/>
            <a:ext cx="3258110" cy="23898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461643A-6577-4051-AD0A-5B0A4487A2C9}"/>
              </a:ext>
            </a:extLst>
          </p:cNvPr>
          <p:cNvSpPr/>
          <p:nvPr/>
        </p:nvSpPr>
        <p:spPr>
          <a:xfrm>
            <a:off x="81987" y="6411579"/>
            <a:ext cx="3608413" cy="2248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 　　　</a:t>
            </a:r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子供も大人も、一緒に登りましょう！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日程：７月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日（土）</a:t>
            </a:r>
            <a:r>
              <a:rPr lang="en-US" altLang="ja-JP" sz="140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05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05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小雨決行</a:t>
            </a:r>
            <a:r>
              <a:rPr lang="ja-JP" altLang="en-US" sz="10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8:00</a:t>
            </a:r>
            <a:r>
              <a:rPr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唐丹駅集合 ⇒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8:30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赤坂峠　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   　</a:t>
            </a:r>
            <a:r>
              <a:rPr lang="ja-JP" altLang="en-US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lang="ja-JP" altLang="en-US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五葉山登山 </a:t>
            </a:r>
            <a:r>
              <a:rPr lang="en-US" altLang="ja-JP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lang="ja-JP" altLang="en-US" sz="1400" b="1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400" b="1" dirty="0">
              <a:highlight>
                <a:srgbClr val="FFFF00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15:00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赤坂峠 ⇒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15:30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唐丹駅解散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集合：唐丹駅 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8:00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（公民館前の場合</a:t>
            </a:r>
            <a:r>
              <a:rPr lang="en-US" altLang="ja-JP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7:40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持ち物：タオル・飲み物・昼食・雨具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山歩きの可能な服装と履物でご参加を。   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申込み：</a:t>
            </a:r>
            <a:r>
              <a:rPr lang="ja-JP" altLang="en-US" sz="1400" b="1" u="sng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r>
              <a:rPr lang="en-US" altLang="ja-JP" sz="1400" b="1" u="sng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/26</a:t>
            </a:r>
            <a:r>
              <a:rPr lang="ja-JP" altLang="en-US" sz="1400" b="1" u="sng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（火）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協力：釜石市山岳協会　　　　</a:t>
            </a:r>
            <a:endParaRPr lang="en-US" altLang="ja-JP" sz="1050" b="1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56" name="図 55" descr="ロゴ&#10;&#10;自動的に生成された説明">
            <a:extLst>
              <a:ext uri="{FF2B5EF4-FFF2-40B4-BE49-F238E27FC236}">
                <a16:creationId xmlns:a16="http://schemas.microsoft.com/office/drawing/2014/main" id="{7D396EDF-5946-4F49-ABD4-9142BAA63C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86" y="6420446"/>
            <a:ext cx="443025" cy="442283"/>
          </a:xfrm>
          <a:prstGeom prst="rect">
            <a:avLst/>
          </a:prstGeom>
        </p:spPr>
      </p:pic>
      <p:sp>
        <p:nvSpPr>
          <p:cNvPr id="41" name="角丸四角形 21">
            <a:extLst>
              <a:ext uri="{FF2B5EF4-FFF2-40B4-BE49-F238E27FC236}">
                <a16:creationId xmlns:a16="http://schemas.microsoft.com/office/drawing/2014/main" id="{FB4F8777-5CEA-4B40-B477-449CBA63DD0B}"/>
              </a:ext>
            </a:extLst>
          </p:cNvPr>
          <p:cNvSpPr/>
          <p:nvPr/>
        </p:nvSpPr>
        <p:spPr>
          <a:xfrm>
            <a:off x="3503808" y="7129498"/>
            <a:ext cx="3285390" cy="545946"/>
          </a:xfrm>
          <a:prstGeom prst="roundRect">
            <a:avLst>
              <a:gd name="adj" fmla="val 7678"/>
            </a:avLst>
          </a:prstGeom>
          <a:solidFill>
            <a:srgbClr val="00B0F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とうに寺子屋教室</a:t>
            </a:r>
            <a:endParaRPr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海水浴＆シーカヤック体験会</a:t>
            </a:r>
          </a:p>
        </p:txBody>
      </p:sp>
      <p:pic>
        <p:nvPicPr>
          <p:cNvPr id="5" name="図 4" descr="花が咲いている植物&#10;&#10;自動的に生成された説明">
            <a:extLst>
              <a:ext uri="{FF2B5EF4-FFF2-40B4-BE49-F238E27FC236}">
                <a16:creationId xmlns:a16="http://schemas.microsoft.com/office/drawing/2014/main" id="{9176213D-F2B1-4F5B-BC35-8F3EAFACF88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92" t="21381" r="35601" b="42897"/>
          <a:stretch/>
        </p:blipFill>
        <p:spPr>
          <a:xfrm>
            <a:off x="2948951" y="5233376"/>
            <a:ext cx="395732" cy="425667"/>
          </a:xfrm>
          <a:prstGeom prst="rect">
            <a:avLst/>
          </a:prstGeom>
        </p:spPr>
      </p:pic>
      <p:pic>
        <p:nvPicPr>
          <p:cNvPr id="16" name="図 15" descr="花が咲いている植物&#10;&#10;自動的に生成された説明">
            <a:extLst>
              <a:ext uri="{FF2B5EF4-FFF2-40B4-BE49-F238E27FC236}">
                <a16:creationId xmlns:a16="http://schemas.microsoft.com/office/drawing/2014/main" id="{69D7E1E1-A842-496D-B1B1-73F6D38282D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1" t="19505" r="30543" b="37577"/>
          <a:stretch/>
        </p:blipFill>
        <p:spPr>
          <a:xfrm>
            <a:off x="2501323" y="5317813"/>
            <a:ext cx="447628" cy="422961"/>
          </a:xfrm>
          <a:prstGeom prst="rect">
            <a:avLst/>
          </a:prstGeom>
        </p:spPr>
      </p:pic>
      <p:pic>
        <p:nvPicPr>
          <p:cNvPr id="20" name="図 19" descr="アイコン が含まれている画像&#10;&#10;自動的に生成された説明">
            <a:extLst>
              <a:ext uri="{FF2B5EF4-FFF2-40B4-BE49-F238E27FC236}">
                <a16:creationId xmlns:a16="http://schemas.microsoft.com/office/drawing/2014/main" id="{64C50EFE-5D39-4706-94D8-A1E7FF1CC53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l="57804" t="35572" r="5807" b="2815"/>
          <a:stretch/>
        </p:blipFill>
        <p:spPr>
          <a:xfrm>
            <a:off x="6036966" y="9511000"/>
            <a:ext cx="392774" cy="279395"/>
          </a:xfrm>
          <a:prstGeom prst="rect">
            <a:avLst/>
          </a:prstGeom>
        </p:spPr>
      </p:pic>
      <p:pic>
        <p:nvPicPr>
          <p:cNvPr id="22" name="図 21" descr="図形&#10;&#10;自動的に生成された説明">
            <a:extLst>
              <a:ext uri="{FF2B5EF4-FFF2-40B4-BE49-F238E27FC236}">
                <a16:creationId xmlns:a16="http://schemas.microsoft.com/office/drawing/2014/main" id="{BDAD6A80-A459-407E-AB2B-A975490366A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rcRect l="25823" t="35444" r="49613" b="44576"/>
          <a:stretch/>
        </p:blipFill>
        <p:spPr>
          <a:xfrm>
            <a:off x="6266987" y="7845523"/>
            <a:ext cx="392774" cy="235349"/>
          </a:xfrm>
          <a:prstGeom prst="rect">
            <a:avLst/>
          </a:prstGeom>
        </p:spPr>
      </p:pic>
      <p:pic>
        <p:nvPicPr>
          <p:cNvPr id="26" name="図 25" descr="紫の花&#10;&#10;自動的に生成された説明">
            <a:extLst>
              <a:ext uri="{FF2B5EF4-FFF2-40B4-BE49-F238E27FC236}">
                <a16:creationId xmlns:a16="http://schemas.microsoft.com/office/drawing/2014/main" id="{AD4365A0-5187-4366-8855-B90AE6C9F1C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2844080" y="3524356"/>
            <a:ext cx="445465" cy="618937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6B203778-6CAE-485F-A59E-A7E20AF78701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rcRect l="31339" t="38440" r="31550" b="5910"/>
          <a:stretch/>
        </p:blipFill>
        <p:spPr>
          <a:xfrm>
            <a:off x="3036848" y="9023387"/>
            <a:ext cx="368276" cy="693912"/>
          </a:xfrm>
          <a:prstGeom prst="rect">
            <a:avLst/>
          </a:prstGeom>
        </p:spPr>
      </p:pic>
      <p:pic>
        <p:nvPicPr>
          <p:cNvPr id="10" name="図 9" descr="時計, 部屋 が含まれている画像&#10;&#10;自動的に生成された説明">
            <a:extLst>
              <a:ext uri="{FF2B5EF4-FFF2-40B4-BE49-F238E27FC236}">
                <a16:creationId xmlns:a16="http://schemas.microsoft.com/office/drawing/2014/main" id="{9384CDE3-ED42-45EC-B9AD-DCC3480AE11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717" y="8102135"/>
            <a:ext cx="766016" cy="520243"/>
          </a:xfrm>
          <a:prstGeom prst="rect">
            <a:avLst/>
          </a:prstGeom>
        </p:spPr>
      </p:pic>
      <p:pic>
        <p:nvPicPr>
          <p:cNvPr id="6" name="図 5" descr="抽象, 挿絵, 部屋 が含まれている画像&#10;&#10;自動的に生成された説明">
            <a:extLst>
              <a:ext uri="{FF2B5EF4-FFF2-40B4-BE49-F238E27FC236}">
                <a16:creationId xmlns:a16="http://schemas.microsoft.com/office/drawing/2014/main" id="{A74D50E5-7168-4207-8DD9-EB7C30CDA49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818" y="6057922"/>
            <a:ext cx="829542" cy="64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034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27832</TotalTime>
  <Words>1338</Words>
  <Application>Microsoft Office PowerPoint</Application>
  <PresentationFormat>A4 210 x 297 mm</PresentationFormat>
  <Paragraphs>150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HGP創英角ｺﾞｼｯｸUB</vt:lpstr>
      <vt:lpstr>HGP創英角ﾎﾟｯﾌﾟ体</vt:lpstr>
      <vt:lpstr>HGS創英角ｺﾞｼｯｸUB</vt:lpstr>
      <vt:lpstr>HGS創英角ﾎﾟｯﾌﾟ体</vt:lpstr>
      <vt:lpstr>HG丸ｺﾞｼｯｸM-PRO</vt:lpstr>
      <vt:lpstr>HG創英角ｺﾞｼｯｸUB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　政義</dc:creator>
  <cp:lastModifiedBy>千菅　英理子</cp:lastModifiedBy>
  <cp:revision>1497</cp:revision>
  <cp:lastPrinted>2022-06-27T06:42:52Z</cp:lastPrinted>
  <dcterms:created xsi:type="dcterms:W3CDTF">2016-11-24T23:27:09Z</dcterms:created>
  <dcterms:modified xsi:type="dcterms:W3CDTF">2022-07-02T03:48:59Z</dcterms:modified>
</cp:coreProperties>
</file>