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</p:sldIdLst>
  <p:sldSz cx="6858000" cy="12192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1718" y="-19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3660466"/>
            <a:ext cx="6860063" cy="325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39" y="3851317"/>
            <a:ext cx="6452756" cy="309217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500" spc="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7058339"/>
            <a:ext cx="5143500" cy="2327564"/>
          </a:xfrm>
        </p:spPr>
        <p:txBody>
          <a:bodyPr>
            <a:norm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5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269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292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73363" y="0"/>
            <a:ext cx="1543050" cy="1219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851" y="1083734"/>
            <a:ext cx="1351339" cy="1002453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1083734"/>
            <a:ext cx="4484976" cy="1002453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418410"/>
            <a:ext cx="1543048" cy="649111"/>
          </a:xfrm>
        </p:spPr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4077" y="11418410"/>
            <a:ext cx="2407314" cy="64911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41091" y="11418410"/>
            <a:ext cx="494864" cy="649111"/>
          </a:xfrm>
        </p:spPr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26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39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3660466"/>
            <a:ext cx="6860063" cy="3251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70" y="3926896"/>
            <a:ext cx="5915025" cy="2980267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500" b="0" spc="0" baseline="0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670" y="7083379"/>
            <a:ext cx="5915025" cy="2088247"/>
          </a:xfrm>
        </p:spPr>
        <p:txBody>
          <a:bodyPr anchor="t">
            <a:normAutofit/>
          </a:bodyPr>
          <a:lstStyle>
            <a:lvl1pPr marL="0" indent="0" algn="ctr">
              <a:buNone/>
              <a:defRPr sz="15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242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48" y="3576320"/>
            <a:ext cx="2743200" cy="74777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0" y="3576320"/>
            <a:ext cx="2743200" cy="74777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656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401724"/>
            <a:ext cx="2743200" cy="1321056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4722784"/>
            <a:ext cx="2743200" cy="633984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0321" y="3401724"/>
            <a:ext cx="2743200" cy="1321056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00321" y="4722780"/>
            <a:ext cx="2743200" cy="633984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041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91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257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3820160"/>
            <a:ext cx="3429000" cy="682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9426" y="3817756"/>
            <a:ext cx="1920240" cy="61019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96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0" y="3931545"/>
            <a:ext cx="3566160" cy="68275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400">
                <a:solidFill>
                  <a:schemeClr val="tx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4013" y="3823326"/>
            <a:ext cx="1920240" cy="6096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98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1" y="313084"/>
            <a:ext cx="6856286" cy="29260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764" y="505202"/>
            <a:ext cx="5829300" cy="2682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764" y="3576320"/>
            <a:ext cx="5829300" cy="7477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1168" y="11418410"/>
            <a:ext cx="1946282" cy="64911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fld id="{F534FF6C-12D0-4127-AEE0-A1545534F05F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1" y="11418410"/>
            <a:ext cx="304547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854" y="11418410"/>
            <a:ext cx="532274" cy="649111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fld id="{173AD106-564B-4BB2-BF13-D6EEB945F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7257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kumimoji="1" sz="3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tx1"/>
        </a:buClr>
        <a:buFont typeface="Wingdings" pitchFamily="2" charset="2"/>
        <a:buChar char=""/>
        <a:defRPr kumimoji="1"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6515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634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038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217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546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D0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8">
            <a:extLst>
              <a:ext uri="{FF2B5EF4-FFF2-40B4-BE49-F238E27FC236}">
                <a16:creationId xmlns:a16="http://schemas.microsoft.com/office/drawing/2014/main" id="{27030BF2-D6EC-4859-A6FD-95B522AB07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620026"/>
              </p:ext>
            </p:extLst>
          </p:nvPr>
        </p:nvGraphicFramePr>
        <p:xfrm>
          <a:off x="-1" y="2301027"/>
          <a:ext cx="6857999" cy="95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9">
                  <a:extLst>
                    <a:ext uri="{9D8B030D-6E8A-4147-A177-3AD203B41FA5}">
                      <a16:colId xmlns:a16="http://schemas.microsoft.com/office/drawing/2014/main" val="1464838080"/>
                    </a:ext>
                  </a:extLst>
                </a:gridCol>
              </a:tblGrid>
              <a:tr h="95253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D0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939636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25400511-5BFA-4FF8-81EE-69FA37D53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09590"/>
            <a:ext cx="6553200" cy="1063383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ja-JP" altLang="en-US" sz="4400" dirty="0">
                <a:solidFill>
                  <a:srgbClr val="00D0C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釜石市地震・津波避難訓練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72A35CD2-38FF-4212-8473-3FE542D3D13C}"/>
              </a:ext>
            </a:extLst>
          </p:cNvPr>
          <p:cNvSpPr txBox="1">
            <a:spLocks/>
          </p:cNvSpPr>
          <p:nvPr/>
        </p:nvSpPr>
        <p:spPr>
          <a:xfrm>
            <a:off x="152400" y="1305527"/>
            <a:ext cx="6553200" cy="7850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782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dirty="0">
                <a:solidFill>
                  <a:schemeClr val="accent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日時　令和７年３月２日（日）８：３０から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659167E6-FB4D-4A36-8BD6-03B26ADED435}"/>
              </a:ext>
            </a:extLst>
          </p:cNvPr>
          <p:cNvSpPr txBox="1">
            <a:spLocks/>
          </p:cNvSpPr>
          <p:nvPr/>
        </p:nvSpPr>
        <p:spPr>
          <a:xfrm>
            <a:off x="0" y="11244922"/>
            <a:ext cx="6858000" cy="448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782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お問合せ　釜石市防災危機管理課　電話２７－８４４１</a:t>
            </a: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B81E2646-04AD-40F5-ABED-2BC4C557E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054479"/>
              </p:ext>
            </p:extLst>
          </p:nvPr>
        </p:nvGraphicFramePr>
        <p:xfrm>
          <a:off x="152400" y="2665392"/>
          <a:ext cx="6553200" cy="3755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670564301"/>
                    </a:ext>
                  </a:extLst>
                </a:gridCol>
              </a:tblGrid>
              <a:tr h="577517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bg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＜避難訓練＞</a:t>
                      </a:r>
                      <a:endParaRPr kumimoji="1" lang="en-US" altLang="ja-JP" b="0" dirty="0">
                        <a:solidFill>
                          <a:schemeClr val="bg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津波緊急避難場所までの避難</a:t>
                      </a:r>
                      <a:r>
                        <a:rPr kumimoji="1" lang="ja-JP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経路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とそこまでかかる時間を確認しましょう！</a:t>
                      </a:r>
                      <a:endParaRPr kumimoji="1" lang="ja-JP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425999"/>
                  </a:ext>
                </a:extLst>
              </a:tr>
              <a:tr h="962527">
                <a:tc>
                  <a:txBody>
                    <a:bodyPr/>
                    <a:lstStyle/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○</a:t>
                      </a:r>
                      <a:r>
                        <a:rPr kumimoji="1" lang="ja-JP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シェイクアウト訓練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・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8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時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30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分に防災行政無線で緊急地震速報の警報音を鳴らします。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・机の下に隠れるなど、落下物から身を守る行動を取ってください。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endParaRPr kumimoji="1" lang="ja-JP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○津波災害</a:t>
                      </a:r>
                      <a:r>
                        <a:rPr kumimoji="1" lang="ja-JP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緊急避難場所への避難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・津波浸水想定区域にいる人は、避難の呼びかけを待たず、直ちに近くの高台か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　津波緊急避難場所に避難してください。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・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8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時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33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分に防災行政無線で数回、大津波警報のサイレンを鳴らし、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　避難指示を伝達します。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・いったん、高台や津波緊急避難場所に避難したら、終了の放送があるまで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　低い所には戻らないでください。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注意事項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】</a:t>
                      </a: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・避難するときは、車を使わないでください。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　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避難行動要支援者の避難を除く</a:t>
                      </a:r>
                      <a:endParaRPr kumimoji="1" lang="ja-JP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378283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D55B6457-E79A-4E73-884F-5F19136510A3}"/>
              </a:ext>
            </a:extLst>
          </p:cNvPr>
          <p:cNvGraphicFramePr>
            <a:graphicFrameLocks noGrp="1"/>
          </p:cNvGraphicFramePr>
          <p:nvPr/>
        </p:nvGraphicFramePr>
        <p:xfrm>
          <a:off x="160416" y="6548806"/>
          <a:ext cx="6553200" cy="1540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670564301"/>
                    </a:ext>
                  </a:extLst>
                </a:gridCol>
              </a:tblGrid>
              <a:tr h="577517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bg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＜地域の訓練＞</a:t>
                      </a:r>
                      <a:endParaRPr kumimoji="1" lang="en-US" altLang="ja-JP" b="0" dirty="0">
                        <a:solidFill>
                          <a:schemeClr val="bg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自主防災組織や町内会による地域の自主的な訓練も行っています！</a:t>
                      </a:r>
                      <a:endParaRPr kumimoji="1" lang="ja-JP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425999"/>
                  </a:ext>
                </a:extLst>
              </a:tr>
              <a:tr h="962527">
                <a:tc>
                  <a:txBody>
                    <a:bodyPr/>
                    <a:lstStyle/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○避難者受入施設等の準備（集会所等の施設の開錠）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○避難所運営訓練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○炊き出し訓練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○避難行動要支援者の避難訓練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378283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8885284-A853-4971-ACBD-7B0E9D1361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003959"/>
              </p:ext>
            </p:extLst>
          </p:nvPr>
        </p:nvGraphicFramePr>
        <p:xfrm>
          <a:off x="168433" y="8211743"/>
          <a:ext cx="6553200" cy="2520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>
                  <a:extLst>
                    <a:ext uri="{9D8B030D-6E8A-4147-A177-3AD203B41FA5}">
                      <a16:colId xmlns:a16="http://schemas.microsoft.com/office/drawing/2014/main" val="2670564301"/>
                    </a:ext>
                  </a:extLst>
                </a:gridCol>
              </a:tblGrid>
              <a:tr h="577517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bg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＜公的機関の訓練＞</a:t>
                      </a:r>
                      <a:endParaRPr kumimoji="1" lang="en-US" altLang="ja-JP" b="0" dirty="0">
                        <a:solidFill>
                          <a:schemeClr val="bg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釜石市災害対策本部運営訓練などを実施します！</a:t>
                      </a:r>
                      <a:endParaRPr kumimoji="1" lang="ja-JP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425999"/>
                  </a:ext>
                </a:extLst>
              </a:tr>
              <a:tr h="962527">
                <a:tc>
                  <a:txBody>
                    <a:bodyPr/>
                    <a:lstStyle/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○災害対策本部運営訓練（釜石市立図書館）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○拠点避難所開設訓練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【3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日（日）の図書館の開館時間を変更します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】</a:t>
                      </a: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大津波警報発表時の釜石市災害対策本部は図書館に設置します。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今回の訓練では、災害</a:t>
                      </a:r>
                      <a:r>
                        <a:rPr kumimoji="1" lang="ja-JP" altLang="en-US" sz="1350" b="0" kern="120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対策本部運営訓練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も行うため、図書館は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13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時から開館します。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日（日）の開館時間　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13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時～</a:t>
                      </a:r>
                      <a:r>
                        <a:rPr kumimoji="1" lang="en-US" altLang="ja-JP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17</a:t>
                      </a:r>
                      <a:r>
                        <a:rPr kumimoji="1" lang="ja-JP" altLang="en-US" sz="1350" b="0" kern="1200" dirty="0">
                          <a:solidFill>
                            <a:schemeClr val="dk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時</a:t>
                      </a:r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  <a:p>
                      <a:endParaRPr kumimoji="1" lang="en-US" altLang="ja-JP" sz="1350" b="0" kern="1200" dirty="0">
                        <a:solidFill>
                          <a:schemeClr val="dk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378283"/>
                  </a:ext>
                </a:extLst>
              </a:tr>
            </a:tbl>
          </a:graphicData>
        </a:graphic>
      </p:graphicFrame>
      <p:pic>
        <p:nvPicPr>
          <p:cNvPr id="1026" name="Picture 2" descr="避難する人と避難誘導する人のイラスト">
            <a:extLst>
              <a:ext uri="{FF2B5EF4-FFF2-40B4-BE49-F238E27FC236}">
                <a16:creationId xmlns:a16="http://schemas.microsoft.com/office/drawing/2014/main" id="{609647DC-510E-4F8C-942A-92B52A907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718" y="5298569"/>
            <a:ext cx="1461359" cy="120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地震のイラスト「防災グッズ」">
            <a:extLst>
              <a:ext uri="{FF2B5EF4-FFF2-40B4-BE49-F238E27FC236}">
                <a16:creationId xmlns:a16="http://schemas.microsoft.com/office/drawing/2014/main" id="{64860E06-B915-4375-B7D8-9F93BB49E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508" y="8422202"/>
            <a:ext cx="1375964" cy="1375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872845DA-2DE8-457F-BB87-13A06CB2D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067" y="6898155"/>
            <a:ext cx="1380086" cy="1247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068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縞模様">
  <a:themeElements>
    <a:clrScheme name="縞模様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縞模様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縞模様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TM03090430[[fn=縞模様]]</Template>
  <TotalTime>423</TotalTime>
  <Words>368</Words>
  <Application>Microsoft Office PowerPoint</Application>
  <PresentationFormat>ワイド画面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HGS創英角ｺﾞｼｯｸUB</vt:lpstr>
      <vt:lpstr>Corbel</vt:lpstr>
      <vt:lpstr>Wingdings</vt:lpstr>
      <vt:lpstr>縞模様</vt:lpstr>
      <vt:lpstr>釜石市地震・津波避難訓練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釜石市地震津波避難訓練</dc:title>
  <dc:creator>川﨑　浩二</dc:creator>
  <cp:lastModifiedBy>川﨑　浩二</cp:lastModifiedBy>
  <cp:revision>36</cp:revision>
  <cp:lastPrinted>2025-01-15T02:01:30Z</cp:lastPrinted>
  <dcterms:created xsi:type="dcterms:W3CDTF">2022-11-14T07:37:40Z</dcterms:created>
  <dcterms:modified xsi:type="dcterms:W3CDTF">2025-01-15T05:05:48Z</dcterms:modified>
</cp:coreProperties>
</file>